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88" r:id="rId2"/>
    <p:sldId id="261" r:id="rId3"/>
    <p:sldId id="268" r:id="rId4"/>
    <p:sldId id="300" r:id="rId5"/>
    <p:sldId id="269" r:id="rId6"/>
    <p:sldId id="301" r:id="rId7"/>
    <p:sldId id="299" r:id="rId8"/>
    <p:sldId id="292" r:id="rId9"/>
    <p:sldId id="275" r:id="rId10"/>
    <p:sldId id="290" r:id="rId11"/>
    <p:sldId id="286" r:id="rId12"/>
    <p:sldId id="273" r:id="rId13"/>
    <p:sldId id="298" r:id="rId14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Терентьева Елена Викторовна" initials="ТЕВ" lastIdx="6" clrIdx="0">
    <p:extLst>
      <p:ext uri="{19B8F6BF-5375-455C-9EA6-DF929625EA0E}">
        <p15:presenceInfo xmlns:p15="http://schemas.microsoft.com/office/powerpoint/2012/main" userId="S-1-5-21-4291018391-2892735403-2702120017-50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563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8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329EE-B41A-4FBB-A25E-3C534E68536D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77900" y="1239838"/>
            <a:ext cx="484187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3409A-6F15-40CD-9178-DCBFD0DD02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436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C246-D1CB-4502-A49B-19E0D10F4C6F}" type="datetime1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*Частичное снятие и выдача вклада производится в валюте РФ по кусу Банка на день выдачи.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CB3E6-BF4D-4A76-886C-75E1C0F0D5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017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F61E3-9D5E-4247-B5A8-76586397C0BA}" type="datetime1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*Частичное снятие и выдача вклада производится в валюте РФ по кусу Банка на день выдачи.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CB3E6-BF4D-4A76-886C-75E1C0F0D5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367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79C4-8C1A-4F3C-A47C-8263C586A272}" type="datetime1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*Частичное снятие и выдача вклада производится в валюте РФ по кусу Банка на день выдачи.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CB3E6-BF4D-4A76-886C-75E1C0F0D5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784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gradFill>
          <a:gsLst>
            <a:gs pos="0">
              <a:srgbClr val="19F2FF"/>
            </a:gs>
            <a:gs pos="54000">
              <a:srgbClr val="0000FF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0A48-0E64-4CD0-8018-5B36FB8A3DEF}" type="datetime1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*Частичное снятие и выдача вклада производится в валюте РФ по кусу Банка на день выдачи.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CB3E6-BF4D-4A76-886C-75E1C0F0D5D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285851"/>
            <a:ext cx="1847850" cy="411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66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F001-400E-4CED-9F8F-D2F454D1DF92}" type="datetime1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*Частичное снятие и выдача вклада производится в валюте РФ по кусу Банка на день выдачи.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CB3E6-BF4D-4A76-886C-75E1C0F0D5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985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F37A-5FC7-40B6-98EB-54F67A2608E0}" type="datetime1">
              <a:rPr lang="ru-RU" smtClean="0"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*Частичное снятие и выдача вклада производится в валюте РФ по кусу Банка на день выдачи.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CB3E6-BF4D-4A76-886C-75E1C0F0D5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020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B872-E417-429E-A036-3949148C17C8}" type="datetime1">
              <a:rPr lang="ru-RU" smtClean="0"/>
              <a:t>20.01.2025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*Частичное снятие и выдача вклада производится в валюте РФ по кусу Банка на день выдачи.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CB3E6-BF4D-4A76-886C-75E1C0F0D5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862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0FC7-B5BB-4DB5-95C0-BF99D2D6F516}" type="datetime1">
              <a:rPr lang="ru-RU" smtClean="0"/>
              <a:t>20.01.2025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*Частичное снятие и выдача вклада производится в валюте РФ по кусу Банка на день выдачи.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CB3E6-BF4D-4A76-886C-75E1C0F0D5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909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4FAC-449F-4B4A-B79B-8B6E8C1821C7}" type="datetime1">
              <a:rPr lang="ru-RU" smtClean="0"/>
              <a:t>20.01.2025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*Частичное снятие и выдача вклада производится в валюте РФ по кусу Банка на день выдачи.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CB3E6-BF4D-4A76-886C-75E1C0F0D5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27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EDD3-399E-4110-BEA6-874A55A31234}" type="datetime1">
              <a:rPr lang="ru-RU" smtClean="0"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*Частичное снятие и выдача вклада производится в валюте РФ по кусу Банка на день выдачи.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CB3E6-BF4D-4A76-886C-75E1C0F0D5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038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936F-07F0-4EC7-B757-D4606850B5CA}" type="datetime1">
              <a:rPr lang="ru-RU" smtClean="0"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*Частичное снятие и выдача вклада производится в валюте РФ по кусу Банка на день выдачи.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CB3E6-BF4D-4A76-886C-75E1C0F0D5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248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57DEB-F1D2-4E02-89D5-2DBECEBFF6AC}" type="datetime1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*Частичное снятие и выдача вклада производится в валюте РФ по кусу Банка на день выдачи.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CB3E6-BF4D-4A76-886C-75E1C0F0D5D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16" y="285489"/>
            <a:ext cx="1731743" cy="41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62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9F2FF"/>
            </a:gs>
            <a:gs pos="54000">
              <a:srgbClr val="0000FF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5841463" y="2788185"/>
            <a:ext cx="6477001" cy="1300677"/>
          </a:xfrm>
          <a:prstGeom prst="rect">
            <a:avLst/>
          </a:prstGeom>
          <a:noFill/>
          <a:effectLst>
            <a:softEdge rad="127000"/>
          </a:effectLst>
        </p:spPr>
        <p:txBody>
          <a:bodyPr wrap="square" rtlCol="0" anchor="ctr">
            <a:spAutoFit/>
          </a:bodyPr>
          <a:lstStyle/>
          <a:p>
            <a:pPr algn="dist">
              <a:lnSpc>
                <a:spcPts val="4900"/>
              </a:lnSpc>
            </a:pPr>
            <a:r>
              <a:rPr lang="ru-RU" sz="3600" b="1" spc="300" dirty="0" smtClean="0">
                <a:solidFill>
                  <a:srgbClr val="FFFFFF"/>
                </a:solidFill>
                <a:latin typeface="Formular" panose="02000000000000000000" pitchFamily="2" charset="-52"/>
              </a:rPr>
              <a:t>ВОПЛОЩАЕМ МЕЧТЫ </a:t>
            </a:r>
          </a:p>
          <a:p>
            <a:pPr algn="dist">
              <a:lnSpc>
                <a:spcPts val="4900"/>
              </a:lnSpc>
            </a:pPr>
            <a:r>
              <a:rPr lang="ru-RU" sz="3600" b="1" spc="300" dirty="0" smtClean="0">
                <a:solidFill>
                  <a:srgbClr val="FFFFFF"/>
                </a:solidFill>
                <a:latin typeface="Formular" panose="02000000000000000000" pitchFamily="2" charset="-52"/>
              </a:rPr>
              <a:t>В РЕАЛЬНОСТЬ</a:t>
            </a:r>
            <a:endParaRPr lang="ru-RU" sz="3600" b="1" spc="300" dirty="0">
              <a:solidFill>
                <a:srgbClr val="FFFFFF"/>
              </a:solidFill>
              <a:latin typeface="Formular" panose="02000000000000000000" pitchFamily="2" charset="-52"/>
            </a:endParaRPr>
          </a:p>
        </p:txBody>
      </p:sp>
      <p:sp>
        <p:nvSpPr>
          <p:cNvPr id="5" name="object 15"/>
          <p:cNvSpPr txBox="1"/>
          <p:nvPr/>
        </p:nvSpPr>
        <p:spPr>
          <a:xfrm>
            <a:off x="314789" y="5267325"/>
            <a:ext cx="4104811" cy="4814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000">
              <a:lnSpc>
                <a:spcPts val="35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4400" b="1" dirty="0" smtClean="0">
                <a:solidFill>
                  <a:srgbClr val="FFFFFF"/>
                </a:solidFill>
                <a:latin typeface="Formular" panose="02000000000000000000" pitchFamily="2" charset="-52"/>
                <a:cs typeface="Carlito"/>
              </a:rPr>
              <a:t>ВКЛАДЫ</a:t>
            </a:r>
            <a:endParaRPr sz="4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32643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100504" y="5473558"/>
            <a:ext cx="378647" cy="385660"/>
          </a:xfrm>
          <a:prstGeom prst="rect">
            <a:avLst/>
          </a:prstGeom>
        </p:spPr>
      </p:pic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449817"/>
              </p:ext>
            </p:extLst>
          </p:nvPr>
        </p:nvGraphicFramePr>
        <p:xfrm>
          <a:off x="100503" y="1540919"/>
          <a:ext cx="9658455" cy="375310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46653">
                  <a:extLst>
                    <a:ext uri="{9D8B030D-6E8A-4147-A177-3AD203B41FA5}">
                      <a16:colId xmlns:a16="http://schemas.microsoft.com/office/drawing/2014/main" val="1803571103"/>
                    </a:ext>
                  </a:extLst>
                </a:gridCol>
                <a:gridCol w="736753">
                  <a:extLst>
                    <a:ext uri="{9D8B030D-6E8A-4147-A177-3AD203B41FA5}">
                      <a16:colId xmlns:a16="http://schemas.microsoft.com/office/drawing/2014/main" val="2745772997"/>
                    </a:ext>
                  </a:extLst>
                </a:gridCol>
                <a:gridCol w="1264733">
                  <a:extLst>
                    <a:ext uri="{9D8B030D-6E8A-4147-A177-3AD203B41FA5}">
                      <a16:colId xmlns:a16="http://schemas.microsoft.com/office/drawing/2014/main" val="3248490536"/>
                    </a:ext>
                  </a:extLst>
                </a:gridCol>
                <a:gridCol w="1043796">
                  <a:extLst>
                    <a:ext uri="{9D8B030D-6E8A-4147-A177-3AD203B41FA5}">
                      <a16:colId xmlns:a16="http://schemas.microsoft.com/office/drawing/2014/main" val="3031199841"/>
                    </a:ext>
                  </a:extLst>
                </a:gridCol>
                <a:gridCol w="1088863">
                  <a:extLst>
                    <a:ext uri="{9D8B030D-6E8A-4147-A177-3AD203B41FA5}">
                      <a16:colId xmlns:a16="http://schemas.microsoft.com/office/drawing/2014/main" val="3143509913"/>
                    </a:ext>
                  </a:extLst>
                </a:gridCol>
                <a:gridCol w="940037">
                  <a:extLst>
                    <a:ext uri="{9D8B030D-6E8A-4147-A177-3AD203B41FA5}">
                      <a16:colId xmlns:a16="http://schemas.microsoft.com/office/drawing/2014/main" val="1006157196"/>
                    </a:ext>
                  </a:extLst>
                </a:gridCol>
                <a:gridCol w="1162228">
                  <a:extLst>
                    <a:ext uri="{9D8B030D-6E8A-4147-A177-3AD203B41FA5}">
                      <a16:colId xmlns:a16="http://schemas.microsoft.com/office/drawing/2014/main" val="2813083645"/>
                    </a:ext>
                  </a:extLst>
                </a:gridCol>
                <a:gridCol w="1001155">
                  <a:extLst>
                    <a:ext uri="{9D8B030D-6E8A-4147-A177-3AD203B41FA5}">
                      <a16:colId xmlns:a16="http://schemas.microsoft.com/office/drawing/2014/main" val="1782309870"/>
                    </a:ext>
                  </a:extLst>
                </a:gridCol>
                <a:gridCol w="1374237">
                  <a:extLst>
                    <a:ext uri="{9D8B030D-6E8A-4147-A177-3AD203B41FA5}">
                      <a16:colId xmlns:a16="http://schemas.microsoft.com/office/drawing/2014/main" val="1657097650"/>
                    </a:ext>
                  </a:extLst>
                </a:gridCol>
              </a:tblGrid>
              <a:tr h="495571">
                <a:tc gridSpan="9">
                  <a:txBody>
                    <a:bodyPr/>
                    <a:lstStyle/>
                    <a:p>
                      <a:pPr marL="231775" algn="ctr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tabLst>
                          <a:tab pos="834390" algn="l"/>
                          <a:tab pos="1172210" algn="l"/>
                        </a:tabLs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Вклады</a:t>
                      </a:r>
                      <a:r>
                        <a:rPr lang="en-US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АО</a:t>
                      </a:r>
                      <a:r>
                        <a:rPr lang="en-US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«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РЕАЛИСТ БАНК»</a:t>
                      </a:r>
                    </a:p>
                    <a:p>
                      <a:pPr marL="402590" marR="42799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(действуют с </a:t>
                      </a:r>
                      <a:r>
                        <a:rPr lang="ru-RU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21.01.2025)</a:t>
                      </a:r>
                      <a:endParaRPr lang="ru-RU" sz="900" b="1" i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945183"/>
                  </a:ext>
                </a:extLst>
              </a:tr>
              <a:tr h="393532">
                <a:tc rowSpan="2">
                  <a:txBody>
                    <a:bodyPr/>
                    <a:lstStyle/>
                    <a:p>
                      <a:pPr marL="0" marR="381635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Название вклада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Валюта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Минимальная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сумма 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вклада</a:t>
                      </a:r>
                      <a:r>
                        <a:rPr lang="en-US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Максимальная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сумма вклада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Ставка</a:t>
                      </a:r>
                      <a:r>
                        <a:rPr lang="ru-RU" sz="9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на срок,</a:t>
                      </a:r>
                      <a:r>
                        <a:rPr lang="en-US" sz="9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en-US" sz="9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</a:br>
                      <a:r>
                        <a:rPr lang="ru-RU" sz="9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% годовых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Дополнительные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взносы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Частичное </a:t>
                      </a:r>
                      <a:endParaRPr lang="en-US" sz="9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снятие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Выплата</a:t>
                      </a:r>
                      <a:endParaRPr lang="en-US" sz="9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процентов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Досрочное</a:t>
                      </a:r>
                      <a:endParaRPr lang="en-US" sz="9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расторжение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629436"/>
                  </a:ext>
                </a:extLst>
              </a:tr>
              <a:tr h="6694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370 дня</a:t>
                      </a:r>
                      <a:endParaRPr lang="ru-RU" sz="900" b="1" kern="1200" dirty="0">
                        <a:solidFill>
                          <a:schemeClr val="tx1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21920" marR="95250" algn="ctr">
                        <a:lnSpc>
                          <a:spcPts val="65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257670"/>
                  </a:ext>
                </a:extLst>
              </a:tr>
              <a:tr h="106120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rgbClr val="0000FF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ВИП- ЭКСКЛЮЗИВ</a:t>
                      </a:r>
                      <a:r>
                        <a:rPr lang="ru-RU" sz="90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RUB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10 000 000 – 100</a:t>
                      </a: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000 000</a:t>
                      </a:r>
                      <a:endParaRPr lang="ru-RU" sz="900" b="0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56845" marR="149225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800 000 000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19100"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22,50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8255" marR="31750"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Допускаются </a:t>
                      </a:r>
                    </a:p>
                    <a:p>
                      <a:pPr marL="8255" marR="31750"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ru-RU" sz="900" b="0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Допускается с 31-го календарного</a:t>
                      </a: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дня с даты открытия вклада</a:t>
                      </a:r>
                      <a:endParaRPr lang="ru-RU" sz="900" b="0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 суммы неснижаемого остатка: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3 000 000 руб.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64770" marR="59690" indent="-173990" algn="ctr" defTabSz="914400" rtl="0" eaLnBrk="1" latinLnBrk="0" hangingPunct="1">
                        <a:lnSpc>
                          <a:spcPct val="1050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Ежемесячно,</a:t>
                      </a:r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/>
                      </a:r>
                      <a:br>
                        <a:rPr 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</a:br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на</a:t>
                      </a:r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текущий счет</a:t>
                      </a:r>
                      <a:endParaRPr lang="ru-RU" sz="900" b="1" kern="1200" dirty="0">
                        <a:solidFill>
                          <a:schemeClr val="tx1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По ставке </a:t>
                      </a:r>
                      <a:b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</a:b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«До востребования»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7258893"/>
                  </a:ext>
                </a:extLst>
              </a:tr>
              <a:tr h="10612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100 000 001</a:t>
                      </a: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– 800 000 000</a:t>
                      </a:r>
                      <a:endParaRPr lang="ru-RU" sz="900" b="0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419100"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Допускается с 31-го календарного</a:t>
                      </a: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дня с даты открытия вклада</a:t>
                      </a:r>
                      <a:endParaRPr lang="ru-RU" sz="900" b="0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 суммы неснижаемого остатка: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10 000 000 руб.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656339"/>
                  </a:ext>
                </a:extLst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3321395" y="245959"/>
            <a:ext cx="1980863" cy="3174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63" spc="244" dirty="0" smtClean="0">
                <a:solidFill>
                  <a:srgbClr val="0000FF"/>
                </a:solidFill>
                <a:latin typeface="Formular" panose="02000000000000000000" pitchFamily="2" charset="-52"/>
                <a:ea typeface="Times New Roman" panose="02020603050405020304" pitchFamily="18" charset="0"/>
              </a:rPr>
              <a:t>ВИП-ЭКСКЛЮЗИВ</a:t>
            </a:r>
            <a:endParaRPr lang="ru-RU" sz="1463" spc="244" dirty="0">
              <a:solidFill>
                <a:srgbClr val="0000FF"/>
              </a:solidFill>
              <a:latin typeface="Formular" panose="02000000000000000000" pitchFamily="2" charset="-52"/>
              <a:ea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50617" y="237429"/>
            <a:ext cx="2041814" cy="5422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Утверждены 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Решением Правления 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АО «РЕАЛИСТ БАНК»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(Протокол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№6107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от 17.01.2025)</a:t>
            </a:r>
            <a:endParaRPr lang="ru-RU" sz="731" dirty="0">
              <a:latin typeface="Formular" panose="02000000000000000000" pitchFamily="2" charset="-5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621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100504" y="5473558"/>
            <a:ext cx="378647" cy="38566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639735"/>
              </p:ext>
            </p:extLst>
          </p:nvPr>
        </p:nvGraphicFramePr>
        <p:xfrm>
          <a:off x="100502" y="1553937"/>
          <a:ext cx="9745691" cy="328136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43884">
                  <a:extLst>
                    <a:ext uri="{9D8B030D-6E8A-4147-A177-3AD203B41FA5}">
                      <a16:colId xmlns:a16="http://schemas.microsoft.com/office/drawing/2014/main" val="641228221"/>
                    </a:ext>
                  </a:extLst>
                </a:gridCol>
                <a:gridCol w="530678">
                  <a:extLst>
                    <a:ext uri="{9D8B030D-6E8A-4147-A177-3AD203B41FA5}">
                      <a16:colId xmlns:a16="http://schemas.microsoft.com/office/drawing/2014/main" val="736115675"/>
                    </a:ext>
                  </a:extLst>
                </a:gridCol>
                <a:gridCol w="1105581">
                  <a:extLst>
                    <a:ext uri="{9D8B030D-6E8A-4147-A177-3AD203B41FA5}">
                      <a16:colId xmlns:a16="http://schemas.microsoft.com/office/drawing/2014/main" val="3863586763"/>
                    </a:ext>
                  </a:extLst>
                </a:gridCol>
                <a:gridCol w="1008289">
                  <a:extLst>
                    <a:ext uri="{9D8B030D-6E8A-4147-A177-3AD203B41FA5}">
                      <a16:colId xmlns:a16="http://schemas.microsoft.com/office/drawing/2014/main" val="4236937166"/>
                    </a:ext>
                  </a:extLst>
                </a:gridCol>
                <a:gridCol w="1070202">
                  <a:extLst>
                    <a:ext uri="{9D8B030D-6E8A-4147-A177-3AD203B41FA5}">
                      <a16:colId xmlns:a16="http://schemas.microsoft.com/office/drawing/2014/main" val="4029986698"/>
                    </a:ext>
                  </a:extLst>
                </a:gridCol>
                <a:gridCol w="1070060">
                  <a:extLst>
                    <a:ext uri="{9D8B030D-6E8A-4147-A177-3AD203B41FA5}">
                      <a16:colId xmlns:a16="http://schemas.microsoft.com/office/drawing/2014/main" val="1179841640"/>
                    </a:ext>
                  </a:extLst>
                </a:gridCol>
                <a:gridCol w="1186004">
                  <a:extLst>
                    <a:ext uri="{9D8B030D-6E8A-4147-A177-3AD203B41FA5}">
                      <a16:colId xmlns:a16="http://schemas.microsoft.com/office/drawing/2014/main" val="975897598"/>
                    </a:ext>
                  </a:extLst>
                </a:gridCol>
                <a:gridCol w="1228724">
                  <a:extLst>
                    <a:ext uri="{9D8B030D-6E8A-4147-A177-3AD203B41FA5}">
                      <a16:colId xmlns:a16="http://schemas.microsoft.com/office/drawing/2014/main" val="1613567002"/>
                    </a:ext>
                  </a:extLst>
                </a:gridCol>
                <a:gridCol w="1302269">
                  <a:extLst>
                    <a:ext uri="{9D8B030D-6E8A-4147-A177-3AD203B41FA5}">
                      <a16:colId xmlns:a16="http://schemas.microsoft.com/office/drawing/2014/main" val="192566002"/>
                    </a:ext>
                  </a:extLst>
                </a:gridCol>
              </a:tblGrid>
              <a:tr h="455974">
                <a:tc gridSpan="9">
                  <a:txBody>
                    <a:bodyPr/>
                    <a:lstStyle/>
                    <a:p>
                      <a:pPr marL="231775" lvl="0" algn="ctr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tabLst>
                          <a:tab pos="834390" algn="l"/>
                          <a:tab pos="1172210" algn="l"/>
                        </a:tabLst>
                      </a:pPr>
                      <a:r>
                        <a:rPr lang="ru-RU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Вклады</a:t>
                      </a:r>
                      <a:r>
                        <a:rPr lang="en-US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АО</a:t>
                      </a:r>
                      <a:r>
                        <a:rPr lang="en-US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«РЕАЛИСТ БАНК»</a:t>
                      </a:r>
                      <a:endParaRPr lang="ru-RU" sz="900" i="0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402590" marR="427990" lvl="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(действуют с 21.01.2025)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106216"/>
                  </a:ext>
                </a:extLst>
              </a:tr>
              <a:tr h="326398">
                <a:tc rowSpan="2">
                  <a:txBody>
                    <a:bodyPr/>
                    <a:lstStyle/>
                    <a:p>
                      <a:pPr marL="0" marR="381635"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Название вклада</a:t>
                      </a:r>
                      <a:endParaRPr lang="ru-RU" sz="800" i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25200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ru-RU" sz="800" i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8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Валюта</a:t>
                      </a:r>
                      <a:endParaRPr lang="ru-RU" sz="800" i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800" i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86360" marR="48260" lvl="0" indent="-635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800" b="1" i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Минимальная сумма открытия </a:t>
                      </a:r>
                      <a:r>
                        <a:rPr lang="ru-RU" sz="8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вклада</a:t>
                      </a:r>
                      <a:endParaRPr lang="ru-RU" sz="800" i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23190" marR="71755" lvl="0" indent="-2286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8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Максимальная </a:t>
                      </a:r>
                      <a:r>
                        <a:rPr lang="ru-RU" sz="800" b="1" i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сумма вклада</a:t>
                      </a:r>
                      <a:endParaRPr lang="ru-RU" sz="800" i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3190" marR="71755" lvl="0" indent="-2286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800" b="1" i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Ставка на срок, </a:t>
                      </a:r>
                      <a:endParaRPr lang="en-US" sz="800" b="1" i="0" kern="1200" dirty="0" smtClean="0">
                        <a:solidFill>
                          <a:schemeClr val="tx1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123190" marR="71755" lvl="0" indent="-2286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800" b="1" i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% годовых</a:t>
                      </a:r>
                      <a:endParaRPr lang="ru-RU" sz="800" b="1" i="0" kern="1200" dirty="0">
                        <a:solidFill>
                          <a:schemeClr val="tx1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ru-RU" sz="8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Дополнительные </a:t>
                      </a:r>
                      <a:r>
                        <a:rPr lang="ru-RU" sz="800" b="1" i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взносы</a:t>
                      </a:r>
                      <a:endParaRPr lang="ru-RU" sz="800" i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8420" lvl="0" algn="ctr">
                        <a:lnSpc>
                          <a:spcPct val="100000"/>
                        </a:lnSpc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r>
                        <a:rPr lang="ru-RU" sz="8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Частичное </a:t>
                      </a:r>
                      <a:r>
                        <a:rPr lang="ru-RU" sz="800" b="1" i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снятие</a:t>
                      </a:r>
                      <a:endParaRPr lang="ru-RU" sz="800" i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Выплата</a:t>
                      </a:r>
                    </a:p>
                    <a:p>
                      <a:pPr marL="186690" marR="139700" lvl="0" indent="27305" algn="ctr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ru-RU" sz="8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процентов</a:t>
                      </a:r>
                      <a:endParaRPr lang="ru-RU" sz="800" i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19075" lvl="0" algn="ctr">
                        <a:lnSpc>
                          <a:spcPct val="100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ru-RU" sz="8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Досрочное</a:t>
                      </a:r>
                      <a:endParaRPr lang="en-US" sz="800" b="1" i="0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219075" lvl="0" algn="ctr">
                        <a:lnSpc>
                          <a:spcPct val="100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ru-RU" sz="8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расторжение</a:t>
                      </a:r>
                      <a:endParaRPr lang="ru-RU" sz="800" i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887477"/>
                  </a:ext>
                </a:extLst>
              </a:tr>
              <a:tr h="7462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3190" marR="71755" lvl="0" indent="-2286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800" b="1" i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370</a:t>
                      </a:r>
                      <a:r>
                        <a:rPr lang="ru-RU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 дней</a:t>
                      </a:r>
                      <a:endParaRPr lang="ru-RU" sz="800" b="1" i="0" kern="1200" dirty="0">
                        <a:solidFill>
                          <a:schemeClr val="tx1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14935" marR="86995" indent="-1905" algn="ctr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040033"/>
                  </a:ext>
                </a:extLst>
              </a:tr>
              <a:tr h="1752749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rgbClr val="0000FF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ЗАРПЛАТНЫЙ*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126365" indent="0" algn="ctr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RUB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040" marR="56515" indent="0" algn="ctr">
                        <a:lnSpc>
                          <a:spcPct val="10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300 000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4922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Не</a:t>
                      </a: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ограничена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marR="374015" indent="0" algn="ctr">
                        <a:lnSpc>
                          <a:spcPct val="10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21,30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965" marR="31750" indent="0" algn="ctr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Допускаются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965" marR="3175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Допускается </a:t>
                      </a:r>
                    </a:p>
                    <a:p>
                      <a:pPr marL="100965" marR="3175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до суммы</a:t>
                      </a:r>
                    </a:p>
                    <a:p>
                      <a:pPr marL="100965" marR="3175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неснижаемого </a:t>
                      </a:r>
                    </a:p>
                    <a:p>
                      <a:pPr marL="100965" marR="3175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остатка:</a:t>
                      </a:r>
                    </a:p>
                    <a:p>
                      <a:pPr marL="100965" marR="3175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300 000 руб.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Formular" panose="02000000000000000000" pitchFamily="2" charset="-52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900" b="0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6230" marR="12700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Ежемесячно,</a:t>
                      </a:r>
                      <a:endParaRPr lang="en-US" sz="900" b="0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316230" marR="12700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на</a:t>
                      </a:r>
                      <a:r>
                        <a:rPr lang="en-US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текущий</a:t>
                      </a:r>
                      <a:endParaRPr lang="en-US" sz="900" b="0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316230" marR="12700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счет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По ставке вклада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«До востребования»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8523420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735595" y="5166402"/>
            <a:ext cx="8687365" cy="787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94" dirty="0">
                <a:solidFill>
                  <a:schemeClr val="tx1"/>
                </a:solidFill>
              </a:rPr>
              <a:t>*Вклад может быть размещен Вкладчиком - владельцем зарплатной карты "МИР", эмитированной АО "РЕАЛИСТ БАНК" . </a:t>
            </a:r>
            <a:endParaRPr lang="ru-RU" sz="894" dirty="0" smtClean="0">
              <a:solidFill>
                <a:schemeClr val="tx1"/>
              </a:solidFill>
            </a:endParaRPr>
          </a:p>
          <a:p>
            <a:endParaRPr lang="ru-RU" sz="894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321395" y="245959"/>
            <a:ext cx="1934697" cy="3174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63" spc="244" dirty="0" smtClean="0">
                <a:solidFill>
                  <a:srgbClr val="0000FF"/>
                </a:solidFill>
                <a:latin typeface="Formular" panose="02000000000000000000" pitchFamily="2" charset="-52"/>
                <a:ea typeface="Times New Roman" panose="02020603050405020304" pitchFamily="18" charset="0"/>
              </a:rPr>
              <a:t>ЗАРПЛАТНЫЙ </a:t>
            </a:r>
            <a:endParaRPr lang="ru-RU" sz="1463" spc="244" dirty="0">
              <a:solidFill>
                <a:srgbClr val="0000FF"/>
              </a:solidFill>
              <a:latin typeface="Formular" panose="02000000000000000000" pitchFamily="2" charset="-52"/>
              <a:ea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50617" y="237429"/>
            <a:ext cx="2041814" cy="5422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Утверждены 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Решением Правления 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АО «РЕАЛИСТ БАНК»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(Протокол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№6107 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от 17.01.2025)</a:t>
            </a:r>
            <a:endParaRPr lang="ru-RU" sz="731" dirty="0">
              <a:latin typeface="Formular" panose="02000000000000000000" pitchFamily="2" charset="-5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28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100504" y="5473558"/>
            <a:ext cx="378647" cy="385660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302176"/>
              </p:ext>
            </p:extLst>
          </p:nvPr>
        </p:nvGraphicFramePr>
        <p:xfrm>
          <a:off x="100503" y="1540919"/>
          <a:ext cx="9658455" cy="368095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99660">
                  <a:extLst>
                    <a:ext uri="{9D8B030D-6E8A-4147-A177-3AD203B41FA5}">
                      <a16:colId xmlns:a16="http://schemas.microsoft.com/office/drawing/2014/main" val="1803571103"/>
                    </a:ext>
                  </a:extLst>
                </a:gridCol>
                <a:gridCol w="583746">
                  <a:extLst>
                    <a:ext uri="{9D8B030D-6E8A-4147-A177-3AD203B41FA5}">
                      <a16:colId xmlns:a16="http://schemas.microsoft.com/office/drawing/2014/main" val="2745772997"/>
                    </a:ext>
                  </a:extLst>
                </a:gridCol>
                <a:gridCol w="919843">
                  <a:extLst>
                    <a:ext uri="{9D8B030D-6E8A-4147-A177-3AD203B41FA5}">
                      <a16:colId xmlns:a16="http://schemas.microsoft.com/office/drawing/2014/main" val="3248490536"/>
                    </a:ext>
                  </a:extLst>
                </a:gridCol>
                <a:gridCol w="981756">
                  <a:extLst>
                    <a:ext uri="{9D8B030D-6E8A-4147-A177-3AD203B41FA5}">
                      <a16:colId xmlns:a16="http://schemas.microsoft.com/office/drawing/2014/main" val="3031199841"/>
                    </a:ext>
                  </a:extLst>
                </a:gridCol>
                <a:gridCol w="972910">
                  <a:extLst>
                    <a:ext uri="{9D8B030D-6E8A-4147-A177-3AD203B41FA5}">
                      <a16:colId xmlns:a16="http://schemas.microsoft.com/office/drawing/2014/main" val="3143509913"/>
                    </a:ext>
                  </a:extLst>
                </a:gridCol>
                <a:gridCol w="1079046">
                  <a:extLst>
                    <a:ext uri="{9D8B030D-6E8A-4147-A177-3AD203B41FA5}">
                      <a16:colId xmlns:a16="http://schemas.microsoft.com/office/drawing/2014/main" val="1006157196"/>
                    </a:ext>
                  </a:extLst>
                </a:gridCol>
                <a:gridCol w="1353231">
                  <a:extLst>
                    <a:ext uri="{9D8B030D-6E8A-4147-A177-3AD203B41FA5}">
                      <a16:colId xmlns:a16="http://schemas.microsoft.com/office/drawing/2014/main" val="2813083645"/>
                    </a:ext>
                  </a:extLst>
                </a:gridCol>
                <a:gridCol w="1194026">
                  <a:extLst>
                    <a:ext uri="{9D8B030D-6E8A-4147-A177-3AD203B41FA5}">
                      <a16:colId xmlns:a16="http://schemas.microsoft.com/office/drawing/2014/main" val="1782309870"/>
                    </a:ext>
                  </a:extLst>
                </a:gridCol>
                <a:gridCol w="1374237">
                  <a:extLst>
                    <a:ext uri="{9D8B030D-6E8A-4147-A177-3AD203B41FA5}">
                      <a16:colId xmlns:a16="http://schemas.microsoft.com/office/drawing/2014/main" val="1657097650"/>
                    </a:ext>
                  </a:extLst>
                </a:gridCol>
              </a:tblGrid>
              <a:tr h="495571">
                <a:tc gridSpan="9">
                  <a:txBody>
                    <a:bodyPr/>
                    <a:lstStyle/>
                    <a:p>
                      <a:pPr marL="231775" algn="ctr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tabLst>
                          <a:tab pos="834390" algn="l"/>
                          <a:tab pos="1172210" algn="l"/>
                        </a:tabLs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Вклады</a:t>
                      </a:r>
                      <a:r>
                        <a:rPr lang="en-US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АО</a:t>
                      </a:r>
                      <a:r>
                        <a:rPr lang="en-US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«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РЕАЛИСТ БАНК»</a:t>
                      </a:r>
                    </a:p>
                    <a:p>
                      <a:pPr marL="402590" marR="42799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(действуют с </a:t>
                      </a:r>
                      <a:r>
                        <a:rPr lang="ru-RU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21.01.2025)</a:t>
                      </a:r>
                      <a:endParaRPr lang="ru-RU" sz="900" b="1" i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945183"/>
                  </a:ext>
                </a:extLst>
              </a:tr>
              <a:tr h="393532">
                <a:tc rowSpan="2">
                  <a:txBody>
                    <a:bodyPr/>
                    <a:lstStyle/>
                    <a:p>
                      <a:pPr marL="424180" marR="3816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Название </a:t>
                      </a:r>
                      <a:r>
                        <a:rPr lang="ru-RU" sz="8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003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Валюта</a:t>
                      </a:r>
                      <a:endParaRPr lang="ru-RU" sz="8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8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8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Минимальная </a:t>
                      </a:r>
                      <a:r>
                        <a:rPr lang="ru-RU" sz="8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сумма </a:t>
                      </a:r>
                      <a:r>
                        <a:rPr lang="ru-RU" sz="8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вклада</a:t>
                      </a:r>
                      <a:endParaRPr lang="ru-RU" sz="8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8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8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Максимальная </a:t>
                      </a:r>
                      <a:r>
                        <a:rPr lang="ru-RU" sz="8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сумма вклада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Ставка</a:t>
                      </a:r>
                      <a:r>
                        <a:rPr lang="ru-RU" sz="8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на срок,</a:t>
                      </a:r>
                      <a:r>
                        <a:rPr lang="en-US" sz="8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en-US" sz="8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</a:br>
                      <a:r>
                        <a:rPr lang="ru-RU" sz="8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% годовых</a:t>
                      </a:r>
                      <a:endParaRPr lang="ru-RU" sz="8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8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Дополнительные </a:t>
                      </a:r>
                      <a:r>
                        <a:rPr lang="ru-RU" sz="8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взносы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8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Частичное </a:t>
                      </a:r>
                      <a:endParaRPr lang="en-US" sz="8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снятие*</a:t>
                      </a:r>
                      <a:endParaRPr lang="ru-RU" sz="8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8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Выплата</a:t>
                      </a:r>
                      <a:endParaRPr lang="en-US" sz="8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процентов</a:t>
                      </a:r>
                      <a:endParaRPr lang="ru-RU" sz="8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8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Досрочное</a:t>
                      </a:r>
                      <a:endParaRPr lang="en-US" sz="8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расторжение</a:t>
                      </a:r>
                      <a:endParaRPr lang="ru-RU" sz="8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629436"/>
                  </a:ext>
                </a:extLst>
              </a:tr>
              <a:tr h="6694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91 день</a:t>
                      </a:r>
                      <a:endParaRPr lang="ru-RU" sz="800" b="1" kern="1200" dirty="0">
                        <a:solidFill>
                          <a:schemeClr val="tx1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21920" marR="95250" algn="ctr">
                        <a:lnSpc>
                          <a:spcPts val="65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257670"/>
                  </a:ext>
                </a:extLst>
              </a:tr>
              <a:tr h="90101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FF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solidFill>
                            <a:srgbClr val="0000FF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ШЁЛКОВЫЙ </a:t>
                      </a:r>
                      <a:endParaRPr lang="en-US" sz="900" b="1" dirty="0" smtClean="0">
                        <a:solidFill>
                          <a:srgbClr val="0000FF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rgbClr val="0000FF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ПУТЬ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CNY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300 000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  Не ограничена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4191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2,50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317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Не допускаются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Допускается</a:t>
                      </a: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pPr marL="66040" marR="29845" algn="ctr">
                        <a:lnSpc>
                          <a:spcPts val="66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 суммы</a:t>
                      </a:r>
                    </a:p>
                    <a:p>
                      <a:pPr marL="66040" marR="29845" algn="ctr">
                        <a:lnSpc>
                          <a:spcPts val="66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неснижаемого </a:t>
                      </a:r>
                    </a:p>
                    <a:p>
                      <a:pPr marL="66040" marR="29845" algn="ctr">
                        <a:lnSpc>
                          <a:spcPts val="66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остатка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64770" marR="59690" indent="-173990" algn="ctr" defTabSz="914400" rtl="0" eaLnBrk="1" latinLnBrk="0" hangingPunct="1">
                        <a:lnSpc>
                          <a:spcPct val="1050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Ежемесячно,</a:t>
                      </a:r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/>
                      </a:r>
                      <a:br>
                        <a:rPr 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</a:br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на</a:t>
                      </a:r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текущий счет</a:t>
                      </a:r>
                      <a:endParaRPr lang="ru-RU" sz="9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По </a:t>
                      </a: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ставке </a:t>
                      </a:r>
                      <a:endParaRPr lang="ru-RU" sz="900" b="0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«До</a:t>
                      </a:r>
                      <a:r>
                        <a:rPr lang="en-US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остребования»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7258893"/>
                  </a:ext>
                </a:extLst>
              </a:tr>
              <a:tr h="12213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66040" marR="58420" algn="ctr"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24815" marR="396240" algn="ct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 marR="59690" algn="ctr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300</a:t>
                      </a: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000</a:t>
                      </a:r>
                    </a:p>
                    <a:p>
                      <a:pPr marL="64770" marR="59690" algn="ctr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Осуществляется </a:t>
                      </a:r>
                      <a:b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</a:b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 валюте РФ </a:t>
                      </a:r>
                      <a:b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</a:b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по курсу Банка </a:t>
                      </a:r>
                      <a:b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</a:b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на день снятия</a:t>
                      </a:r>
                      <a:endParaRPr lang="en-US" sz="900" b="0" baseline="0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64770" marR="59690" indent="-173990" algn="ctr" defTabSz="914400" rtl="0" eaLnBrk="1" latinLnBrk="0" hangingPunct="1">
                        <a:lnSpc>
                          <a:spcPct val="1050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endParaRPr lang="ru-RU" sz="10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marL="311785" algn="ctr"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826689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77019" y="4756886"/>
            <a:ext cx="7318612" cy="398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38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85937" y="5443051"/>
            <a:ext cx="9040451" cy="3071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94" dirty="0">
                <a:solidFill>
                  <a:schemeClr val="tx1"/>
                </a:solidFill>
                <a:latin typeface="Formular" panose="02000000000000000000" pitchFamily="2" charset="-52"/>
              </a:rPr>
              <a:t>*Выдача вклада производится в валюте РФ по курсу </a:t>
            </a:r>
            <a:r>
              <a:rPr lang="ru-RU" sz="894" dirty="0" smtClean="0">
                <a:solidFill>
                  <a:schemeClr val="tx1"/>
                </a:solidFill>
                <a:latin typeface="Formular" panose="02000000000000000000" pitchFamily="2" charset="-52"/>
              </a:rPr>
              <a:t>банка </a:t>
            </a:r>
            <a:r>
              <a:rPr lang="ru-RU" sz="894" dirty="0">
                <a:solidFill>
                  <a:schemeClr val="tx1"/>
                </a:solidFill>
                <a:latin typeface="Formular" panose="02000000000000000000" pitchFamily="2" charset="-52"/>
              </a:rPr>
              <a:t>на день </a:t>
            </a:r>
            <a:r>
              <a:rPr lang="ru-RU" sz="894" dirty="0" smtClean="0">
                <a:solidFill>
                  <a:schemeClr val="tx1"/>
                </a:solidFill>
                <a:latin typeface="Formular" panose="02000000000000000000" pitchFamily="2" charset="-52"/>
              </a:rPr>
              <a:t>выдачи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321395" y="245959"/>
            <a:ext cx="2309863" cy="3174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63" spc="244" dirty="0" smtClean="0">
                <a:solidFill>
                  <a:srgbClr val="0000FF"/>
                </a:solidFill>
                <a:latin typeface="Formular" panose="02000000000000000000" pitchFamily="2" charset="-52"/>
                <a:ea typeface="Times New Roman" panose="02020603050405020304" pitchFamily="18" charset="0"/>
              </a:rPr>
              <a:t>ШЁЛКОВЫЙ ПУТЬ</a:t>
            </a:r>
            <a:endParaRPr lang="ru-RU" sz="1463" spc="244" dirty="0">
              <a:solidFill>
                <a:srgbClr val="0000FF"/>
              </a:solidFill>
              <a:latin typeface="Formular" panose="02000000000000000000" pitchFamily="2" charset="-52"/>
              <a:ea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50617" y="237429"/>
            <a:ext cx="2041814" cy="5422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Утверждены 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Решением Правления 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АО «РЕАЛИСТ БАНК»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(Протокол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№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6107 от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17.01.2025)</a:t>
            </a:r>
            <a:endParaRPr lang="ru-RU" sz="731" dirty="0">
              <a:latin typeface="Formular" panose="02000000000000000000" pitchFamily="2" charset="-5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99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100504" y="5473558"/>
            <a:ext cx="378647" cy="385660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264537"/>
              </p:ext>
            </p:extLst>
          </p:nvPr>
        </p:nvGraphicFramePr>
        <p:xfrm>
          <a:off x="100503" y="1540919"/>
          <a:ext cx="9658455" cy="368095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99660">
                  <a:extLst>
                    <a:ext uri="{9D8B030D-6E8A-4147-A177-3AD203B41FA5}">
                      <a16:colId xmlns:a16="http://schemas.microsoft.com/office/drawing/2014/main" val="1803571103"/>
                    </a:ext>
                  </a:extLst>
                </a:gridCol>
                <a:gridCol w="583746">
                  <a:extLst>
                    <a:ext uri="{9D8B030D-6E8A-4147-A177-3AD203B41FA5}">
                      <a16:colId xmlns:a16="http://schemas.microsoft.com/office/drawing/2014/main" val="2745772997"/>
                    </a:ext>
                  </a:extLst>
                </a:gridCol>
                <a:gridCol w="919843">
                  <a:extLst>
                    <a:ext uri="{9D8B030D-6E8A-4147-A177-3AD203B41FA5}">
                      <a16:colId xmlns:a16="http://schemas.microsoft.com/office/drawing/2014/main" val="3248490536"/>
                    </a:ext>
                  </a:extLst>
                </a:gridCol>
                <a:gridCol w="981756">
                  <a:extLst>
                    <a:ext uri="{9D8B030D-6E8A-4147-A177-3AD203B41FA5}">
                      <a16:colId xmlns:a16="http://schemas.microsoft.com/office/drawing/2014/main" val="3031199841"/>
                    </a:ext>
                  </a:extLst>
                </a:gridCol>
                <a:gridCol w="972910">
                  <a:extLst>
                    <a:ext uri="{9D8B030D-6E8A-4147-A177-3AD203B41FA5}">
                      <a16:colId xmlns:a16="http://schemas.microsoft.com/office/drawing/2014/main" val="3143509913"/>
                    </a:ext>
                  </a:extLst>
                </a:gridCol>
                <a:gridCol w="1079046">
                  <a:extLst>
                    <a:ext uri="{9D8B030D-6E8A-4147-A177-3AD203B41FA5}">
                      <a16:colId xmlns:a16="http://schemas.microsoft.com/office/drawing/2014/main" val="1006157196"/>
                    </a:ext>
                  </a:extLst>
                </a:gridCol>
                <a:gridCol w="1353231">
                  <a:extLst>
                    <a:ext uri="{9D8B030D-6E8A-4147-A177-3AD203B41FA5}">
                      <a16:colId xmlns:a16="http://schemas.microsoft.com/office/drawing/2014/main" val="2813083645"/>
                    </a:ext>
                  </a:extLst>
                </a:gridCol>
                <a:gridCol w="1194026">
                  <a:extLst>
                    <a:ext uri="{9D8B030D-6E8A-4147-A177-3AD203B41FA5}">
                      <a16:colId xmlns:a16="http://schemas.microsoft.com/office/drawing/2014/main" val="1782309870"/>
                    </a:ext>
                  </a:extLst>
                </a:gridCol>
                <a:gridCol w="1374237">
                  <a:extLst>
                    <a:ext uri="{9D8B030D-6E8A-4147-A177-3AD203B41FA5}">
                      <a16:colId xmlns:a16="http://schemas.microsoft.com/office/drawing/2014/main" val="1657097650"/>
                    </a:ext>
                  </a:extLst>
                </a:gridCol>
              </a:tblGrid>
              <a:tr h="495571">
                <a:tc gridSpan="9">
                  <a:txBody>
                    <a:bodyPr/>
                    <a:lstStyle/>
                    <a:p>
                      <a:pPr marL="231775" algn="ctr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tabLst>
                          <a:tab pos="834390" algn="l"/>
                          <a:tab pos="1172210" algn="l"/>
                        </a:tabLs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Вклады</a:t>
                      </a:r>
                      <a:r>
                        <a:rPr lang="en-US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АО</a:t>
                      </a:r>
                      <a:r>
                        <a:rPr lang="en-US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«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РЕАЛИСТ БАНК»</a:t>
                      </a:r>
                    </a:p>
                    <a:p>
                      <a:pPr marL="402590" marR="42799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(действуют с </a:t>
                      </a:r>
                      <a:r>
                        <a:rPr lang="ru-RU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21.01.2025)</a:t>
                      </a:r>
                      <a:endParaRPr lang="ru-RU" sz="900" b="1" i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945183"/>
                  </a:ext>
                </a:extLst>
              </a:tr>
              <a:tr h="393532">
                <a:tc rowSpan="2">
                  <a:txBody>
                    <a:bodyPr/>
                    <a:lstStyle/>
                    <a:p>
                      <a:pPr marL="424180" marR="3816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Название </a:t>
                      </a:r>
                      <a:r>
                        <a:rPr lang="ru-RU" sz="8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003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Валюта</a:t>
                      </a:r>
                      <a:endParaRPr lang="ru-RU" sz="8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8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8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Минимальная </a:t>
                      </a:r>
                      <a:r>
                        <a:rPr lang="ru-RU" sz="8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сумма </a:t>
                      </a:r>
                      <a:r>
                        <a:rPr lang="ru-RU" sz="8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вклада</a:t>
                      </a:r>
                      <a:endParaRPr lang="ru-RU" sz="8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8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8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Максимальная </a:t>
                      </a:r>
                      <a:r>
                        <a:rPr lang="ru-RU" sz="8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сумма вклада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Ставка</a:t>
                      </a:r>
                      <a:r>
                        <a:rPr lang="ru-RU" sz="8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на срок,</a:t>
                      </a:r>
                      <a:r>
                        <a:rPr lang="en-US" sz="8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en-US" sz="8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</a:br>
                      <a:r>
                        <a:rPr lang="ru-RU" sz="8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% годовых</a:t>
                      </a:r>
                      <a:endParaRPr lang="ru-RU" sz="8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8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Дополнительные </a:t>
                      </a:r>
                      <a:r>
                        <a:rPr lang="ru-RU" sz="8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взносы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8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Частичное </a:t>
                      </a:r>
                      <a:endParaRPr lang="en-US" sz="8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снятие*</a:t>
                      </a:r>
                      <a:endParaRPr lang="ru-RU" sz="8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8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Выплата</a:t>
                      </a:r>
                      <a:endParaRPr lang="en-US" sz="8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процентов</a:t>
                      </a:r>
                      <a:endParaRPr lang="ru-RU" sz="8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8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Досрочное</a:t>
                      </a:r>
                      <a:endParaRPr lang="en-US" sz="8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расторжение</a:t>
                      </a:r>
                      <a:endParaRPr lang="ru-RU" sz="8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629436"/>
                  </a:ext>
                </a:extLst>
              </a:tr>
              <a:tr h="6694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370 дней</a:t>
                      </a:r>
                      <a:endParaRPr lang="ru-RU" sz="800" b="1" kern="1200" dirty="0">
                        <a:solidFill>
                          <a:schemeClr val="tx1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21920" marR="95250" algn="ctr">
                        <a:lnSpc>
                          <a:spcPts val="65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257670"/>
                  </a:ext>
                </a:extLst>
              </a:tr>
              <a:tr h="90101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FF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solidFill>
                            <a:srgbClr val="0000FF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РЕАЛЬНЫЙ ДОЛЛАР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USD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1 000 000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  Не ограничена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4191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2,00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317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Допускается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Допускается</a:t>
                      </a: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pPr marL="66040" marR="29845" algn="ctr">
                        <a:lnSpc>
                          <a:spcPts val="66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 суммы</a:t>
                      </a:r>
                    </a:p>
                    <a:p>
                      <a:pPr marL="66040" marR="29845" algn="ctr">
                        <a:lnSpc>
                          <a:spcPts val="66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неснижаемого </a:t>
                      </a:r>
                    </a:p>
                    <a:p>
                      <a:pPr marL="66040" marR="29845" algn="ctr">
                        <a:lnSpc>
                          <a:spcPts val="66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остатка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64770" marR="59690" indent="-173990" algn="ctr" defTabSz="914400" rtl="0" eaLnBrk="1" latinLnBrk="0" hangingPunct="1">
                        <a:lnSpc>
                          <a:spcPct val="1050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Ежемесячно,</a:t>
                      </a:r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/>
                      </a:r>
                      <a:br>
                        <a:rPr 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</a:br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на</a:t>
                      </a:r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текущий счет</a:t>
                      </a:r>
                      <a:endParaRPr lang="ru-RU" sz="9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По </a:t>
                      </a: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ставке </a:t>
                      </a:r>
                      <a:endParaRPr lang="ru-RU" sz="900" b="0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«До</a:t>
                      </a:r>
                      <a:r>
                        <a:rPr lang="en-US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остребования»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7258893"/>
                  </a:ext>
                </a:extLst>
              </a:tr>
              <a:tr h="12213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66040" marR="58420" algn="ctr"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24815" marR="396240" algn="ct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 marR="59690" algn="ctr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50</a:t>
                      </a: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000</a:t>
                      </a:r>
                    </a:p>
                    <a:p>
                      <a:pPr marL="64770" marR="59690" algn="ctr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Осуществляется </a:t>
                      </a:r>
                      <a:b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</a:b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 валюте РФ </a:t>
                      </a:r>
                      <a:b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</a:b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по курсу Банка </a:t>
                      </a:r>
                      <a:b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</a:b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на день снятия</a:t>
                      </a:r>
                      <a:endParaRPr lang="en-US" sz="900" b="0" baseline="0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64770" marR="59690" indent="-173990" algn="ctr" defTabSz="914400" rtl="0" eaLnBrk="1" latinLnBrk="0" hangingPunct="1">
                        <a:lnSpc>
                          <a:spcPct val="1050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endParaRPr lang="ru-RU" sz="10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marL="311785" algn="ctr"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826689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77019" y="4756886"/>
            <a:ext cx="7318612" cy="398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38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85937" y="5443051"/>
            <a:ext cx="9040451" cy="3071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9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ormular" panose="02000000000000000000" pitchFamily="2" charset="-52"/>
                <a:ea typeface="+mn-ea"/>
                <a:cs typeface="+mn-cs"/>
              </a:rPr>
              <a:t>*Выдача вклада производится в валюте РФ по курсу </a:t>
            </a:r>
            <a:r>
              <a:rPr kumimoji="0" lang="ru-RU" sz="894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ormular" panose="02000000000000000000" pitchFamily="2" charset="-52"/>
                <a:ea typeface="+mn-ea"/>
                <a:cs typeface="+mn-cs"/>
              </a:rPr>
              <a:t>банка </a:t>
            </a:r>
            <a:r>
              <a:rPr kumimoji="0" lang="ru-RU" sz="89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ormular" panose="02000000000000000000" pitchFamily="2" charset="-52"/>
                <a:ea typeface="+mn-ea"/>
                <a:cs typeface="+mn-cs"/>
              </a:rPr>
              <a:t>на день </a:t>
            </a:r>
            <a:r>
              <a:rPr kumimoji="0" lang="ru-RU" sz="894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ormular" panose="02000000000000000000" pitchFamily="2" charset="-52"/>
                <a:ea typeface="+mn-ea"/>
                <a:cs typeface="+mn-cs"/>
              </a:rPr>
              <a:t>выдачи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321395" y="245959"/>
            <a:ext cx="2606483" cy="3174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63" spc="244" dirty="0" smtClean="0">
                <a:solidFill>
                  <a:srgbClr val="0000FF"/>
                </a:solidFill>
                <a:latin typeface="Formular" panose="02000000000000000000" pitchFamily="2" charset="-52"/>
                <a:ea typeface="Times New Roman" panose="02020603050405020304" pitchFamily="18" charset="0"/>
              </a:rPr>
              <a:t>РЕАЛЬНЫЙ ДОЛЛАР</a:t>
            </a:r>
            <a:endParaRPr kumimoji="0" lang="ru-RU" sz="1463" b="0" i="0" u="none" strike="noStrike" kern="1200" cap="none" spc="244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Formular" panose="02000000000000000000" pitchFamily="2" charset="-52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50617" y="237429"/>
            <a:ext cx="2041814" cy="5422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31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ormular" panose="02000000000000000000" pitchFamily="2" charset="-52"/>
                <a:ea typeface="+mn-ea"/>
                <a:cs typeface="Times New Roman" panose="02020603050405020304" pitchFamily="18" charset="0"/>
              </a:rPr>
              <a:t>Утверждены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31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ormular" panose="02000000000000000000" pitchFamily="2" charset="-52"/>
                <a:ea typeface="+mn-ea"/>
                <a:cs typeface="Times New Roman" panose="02020603050405020304" pitchFamily="18" charset="0"/>
              </a:rPr>
              <a:t>Решением Правления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31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ormular" panose="02000000000000000000" pitchFamily="2" charset="-52"/>
                <a:ea typeface="+mn-ea"/>
                <a:cs typeface="Times New Roman" panose="02020603050405020304" pitchFamily="18" charset="0"/>
              </a:rPr>
              <a:t>АО «РЕАЛИСТ БАНК»</a:t>
            </a:r>
          </a:p>
          <a:p>
            <a:pPr lvl="0" algn="r">
              <a:defRPr/>
            </a:pPr>
            <a:r>
              <a:rPr kumimoji="0" lang="ru-RU" sz="731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ormular" panose="02000000000000000000" pitchFamily="2" charset="-52"/>
                <a:ea typeface="+mn-ea"/>
                <a:cs typeface="Times New Roman" panose="02020603050405020304" pitchFamily="18" charset="0"/>
              </a:rPr>
              <a:t>(Протокол </a:t>
            </a:r>
            <a:r>
              <a:rPr lang="ru-RU" sz="731" dirty="0" smtClean="0">
                <a:solidFill>
                  <a:prstClr val="black"/>
                </a:solidFill>
                <a:latin typeface="Formular" panose="02000000000000000000" pitchFamily="2" charset="-52"/>
                <a:cs typeface="Times New Roman" panose="02020603050405020304" pitchFamily="18" charset="0"/>
              </a:rPr>
              <a:t>№ </a:t>
            </a:r>
            <a:r>
              <a:rPr lang="ru-RU" sz="731" dirty="0" smtClean="0">
                <a:solidFill>
                  <a:prstClr val="black"/>
                </a:solidFill>
                <a:latin typeface="Formular" panose="02000000000000000000" pitchFamily="2" charset="-52"/>
                <a:cs typeface="Times New Roman" panose="02020603050405020304" pitchFamily="18" charset="0"/>
              </a:rPr>
              <a:t>6107</a:t>
            </a:r>
            <a:r>
              <a:rPr kumimoji="0" lang="ru-RU" sz="731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ormular" panose="02000000000000000000" pitchFamily="2" charset="-52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731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ormular" panose="02000000000000000000" pitchFamily="2" charset="-52"/>
                <a:ea typeface="+mn-ea"/>
                <a:cs typeface="Times New Roman" panose="02020603050405020304" pitchFamily="18" charset="0"/>
              </a:rPr>
              <a:t>от </a:t>
            </a:r>
            <a:r>
              <a:rPr lang="ru-RU" sz="731" dirty="0" smtClean="0">
                <a:solidFill>
                  <a:prstClr val="black"/>
                </a:solidFill>
                <a:latin typeface="Formular" panose="02000000000000000000" pitchFamily="2" charset="-52"/>
                <a:cs typeface="Times New Roman" panose="02020603050405020304" pitchFamily="18" charset="0"/>
              </a:rPr>
              <a:t>17.01.2025</a:t>
            </a:r>
            <a:r>
              <a:rPr kumimoji="0" lang="ru-RU" sz="731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ormular" panose="02000000000000000000" pitchFamily="2" charset="-52"/>
                <a:ea typeface="+mn-ea"/>
                <a:cs typeface="Times New Roman" panose="02020603050405020304" pitchFamily="18" charset="0"/>
              </a:rPr>
              <a:t>)</a:t>
            </a:r>
            <a:endParaRPr kumimoji="0" lang="ru-RU" sz="731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ormular" panose="02000000000000000000" pitchFamily="2" charset="-52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71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100504" y="5473558"/>
            <a:ext cx="378647" cy="385660"/>
          </a:xfrm>
          <a:prstGeom prst="rect">
            <a:avLst/>
          </a:prstGeom>
        </p:spPr>
      </p:pic>
      <p:pic>
        <p:nvPicPr>
          <p:cNvPr id="10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100504" y="5459270"/>
            <a:ext cx="378647" cy="38566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3321395" y="245959"/>
            <a:ext cx="2754793" cy="3174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63" spc="244" dirty="0" smtClean="0">
                <a:solidFill>
                  <a:srgbClr val="0000FF"/>
                </a:solidFill>
                <a:latin typeface="Formular" panose="02000000000000000000" pitchFamily="2" charset="-52"/>
                <a:ea typeface="Times New Roman" panose="02020603050405020304" pitchFamily="18" charset="0"/>
              </a:rPr>
              <a:t>ДО ВОСТРЕБОВАНИЯ</a:t>
            </a:r>
            <a:endParaRPr lang="ru-RU" sz="1463" spc="244" dirty="0">
              <a:solidFill>
                <a:srgbClr val="0000FF"/>
              </a:solidFill>
              <a:latin typeface="Formular" panose="02000000000000000000" pitchFamily="2" charset="-52"/>
              <a:ea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50617" y="237429"/>
            <a:ext cx="2041814" cy="5422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Утверждены 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Решением Правления 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АО «РЕАЛИСТ БАНК»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(Протокол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№6107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от 17.01.2025)</a:t>
            </a:r>
            <a:endParaRPr lang="ru-RU" sz="731" dirty="0">
              <a:latin typeface="Formular" panose="02000000000000000000" pitchFamily="2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494686"/>
              </p:ext>
            </p:extLst>
          </p:nvPr>
        </p:nvGraphicFramePr>
        <p:xfrm>
          <a:off x="100504" y="1522813"/>
          <a:ext cx="9658455" cy="368095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57104">
                  <a:extLst>
                    <a:ext uri="{9D8B030D-6E8A-4147-A177-3AD203B41FA5}">
                      <a16:colId xmlns:a16="http://schemas.microsoft.com/office/drawing/2014/main" val="1803571103"/>
                    </a:ext>
                  </a:extLst>
                </a:gridCol>
                <a:gridCol w="579422">
                  <a:extLst>
                    <a:ext uri="{9D8B030D-6E8A-4147-A177-3AD203B41FA5}">
                      <a16:colId xmlns:a16="http://schemas.microsoft.com/office/drawing/2014/main" val="2745772997"/>
                    </a:ext>
                  </a:extLst>
                </a:gridCol>
                <a:gridCol w="1140736">
                  <a:extLst>
                    <a:ext uri="{9D8B030D-6E8A-4147-A177-3AD203B41FA5}">
                      <a16:colId xmlns:a16="http://schemas.microsoft.com/office/drawing/2014/main" val="3248490536"/>
                    </a:ext>
                  </a:extLst>
                </a:gridCol>
                <a:gridCol w="1195058">
                  <a:extLst>
                    <a:ext uri="{9D8B030D-6E8A-4147-A177-3AD203B41FA5}">
                      <a16:colId xmlns:a16="http://schemas.microsoft.com/office/drawing/2014/main" val="3031199841"/>
                    </a:ext>
                  </a:extLst>
                </a:gridCol>
                <a:gridCol w="869132">
                  <a:extLst>
                    <a:ext uri="{9D8B030D-6E8A-4147-A177-3AD203B41FA5}">
                      <a16:colId xmlns:a16="http://schemas.microsoft.com/office/drawing/2014/main" val="3143509913"/>
                    </a:ext>
                  </a:extLst>
                </a:gridCol>
                <a:gridCol w="1566250">
                  <a:extLst>
                    <a:ext uri="{9D8B030D-6E8A-4147-A177-3AD203B41FA5}">
                      <a16:colId xmlns:a16="http://schemas.microsoft.com/office/drawing/2014/main" val="1006157196"/>
                    </a:ext>
                  </a:extLst>
                </a:gridCol>
                <a:gridCol w="1023042">
                  <a:extLst>
                    <a:ext uri="{9D8B030D-6E8A-4147-A177-3AD203B41FA5}">
                      <a16:colId xmlns:a16="http://schemas.microsoft.com/office/drawing/2014/main" val="2813083645"/>
                    </a:ext>
                  </a:extLst>
                </a:gridCol>
                <a:gridCol w="1059255">
                  <a:extLst>
                    <a:ext uri="{9D8B030D-6E8A-4147-A177-3AD203B41FA5}">
                      <a16:colId xmlns:a16="http://schemas.microsoft.com/office/drawing/2014/main" val="1782309870"/>
                    </a:ext>
                  </a:extLst>
                </a:gridCol>
                <a:gridCol w="868456">
                  <a:extLst>
                    <a:ext uri="{9D8B030D-6E8A-4147-A177-3AD203B41FA5}">
                      <a16:colId xmlns:a16="http://schemas.microsoft.com/office/drawing/2014/main" val="1657097650"/>
                    </a:ext>
                  </a:extLst>
                </a:gridCol>
              </a:tblGrid>
              <a:tr h="495571">
                <a:tc gridSpan="9">
                  <a:txBody>
                    <a:bodyPr/>
                    <a:lstStyle/>
                    <a:p>
                      <a:pPr marL="231775" algn="ctr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tabLst>
                          <a:tab pos="834390" algn="l"/>
                          <a:tab pos="1172210" algn="l"/>
                        </a:tabLs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Вклады</a:t>
                      </a:r>
                      <a:r>
                        <a:rPr lang="en-US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АО</a:t>
                      </a:r>
                      <a:r>
                        <a:rPr lang="en-US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«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РЕАЛИСТ БАНК»</a:t>
                      </a:r>
                    </a:p>
                    <a:p>
                      <a:pPr marL="402590" marR="42799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(действуют с </a:t>
                      </a:r>
                      <a:r>
                        <a:rPr lang="ru-RU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21.01.2025)</a:t>
                      </a:r>
                      <a:endParaRPr lang="ru-RU" sz="900" b="1" i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945183"/>
                  </a:ext>
                </a:extLst>
              </a:tr>
              <a:tr h="1062970">
                <a:tc>
                  <a:txBody>
                    <a:bodyPr/>
                    <a:lstStyle/>
                    <a:p>
                      <a:pPr marL="0" marR="381635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Название вклада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Валюта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Минимальная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сумма 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вклада</a:t>
                      </a:r>
                      <a:r>
                        <a:rPr lang="en-US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Максимальная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сумма вклада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Ставка</a:t>
                      </a:r>
                      <a:r>
                        <a:rPr lang="ru-RU" sz="9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9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en-US" sz="9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</a:br>
                      <a:r>
                        <a:rPr lang="ru-RU" sz="9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на срок,</a:t>
                      </a:r>
                      <a:r>
                        <a:rPr lang="en-US" sz="9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en-US" sz="9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</a:br>
                      <a:r>
                        <a:rPr lang="ru-RU" sz="9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% годовых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Дополнительные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взносы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Частичное </a:t>
                      </a:r>
                      <a:endParaRPr lang="en-US" sz="9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снятие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Выплата</a:t>
                      </a:r>
                      <a:endParaRPr lang="en-US" sz="9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процентов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Досрочное</a:t>
                      </a:r>
                      <a:endParaRPr lang="en-US" sz="9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расторжение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629436"/>
                  </a:ext>
                </a:extLst>
              </a:tr>
              <a:tr h="530603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rgbClr val="0000FF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 ВОСТРЕБОВАНИЯ</a:t>
                      </a:r>
                      <a:endParaRPr lang="ru-RU" sz="90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RUB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Без ограничений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Без ограничений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419100" algn="ctr"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0,01</a:t>
                      </a:r>
                      <a:endParaRPr lang="ru-RU" sz="900" b="0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Без ограничений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Без ограничений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64770" marR="59690" indent="-173990" algn="ctr" defTabSz="914400" rtl="0" eaLnBrk="1" latinLnBrk="0" hangingPunct="1">
                        <a:lnSpc>
                          <a:spcPct val="1050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 1 раз в год,</a:t>
                      </a:r>
                    </a:p>
                    <a:p>
                      <a:pPr marL="64770" marR="59690" indent="-173990" algn="ctr" defTabSz="914400" rtl="0" eaLnBrk="1" latinLnBrk="0" hangingPunct="1">
                        <a:lnSpc>
                          <a:spcPct val="1050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26 декабря, капитализация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b="0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7258893"/>
                  </a:ext>
                </a:extLst>
              </a:tr>
              <a:tr h="530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USD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946781"/>
                  </a:ext>
                </a:extLst>
              </a:tr>
              <a:tr h="530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EUR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165754"/>
                  </a:ext>
                </a:extLst>
              </a:tr>
              <a:tr h="5306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CNY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412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170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100504" y="5473558"/>
            <a:ext cx="378647" cy="385660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3321395" y="245959"/>
            <a:ext cx="4702506" cy="3174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63" spc="244" dirty="0">
                <a:solidFill>
                  <a:srgbClr val="0000FF"/>
                </a:solidFill>
                <a:latin typeface="Formular" panose="02000000000000000000" pitchFamily="2" charset="-52"/>
                <a:ea typeface="Times New Roman" panose="02020603050405020304" pitchFamily="18" charset="0"/>
              </a:rPr>
              <a:t>РЕАЛЬНЫЙ СТАРТ (ДЛЯ НОВЫХ КЛИЕНТОВ</a:t>
            </a:r>
            <a:r>
              <a:rPr lang="ru-RU" sz="1463" spc="244" dirty="0" smtClean="0">
                <a:solidFill>
                  <a:srgbClr val="0000FF"/>
                </a:solidFill>
                <a:latin typeface="Formular" panose="02000000000000000000" pitchFamily="2" charset="-52"/>
                <a:ea typeface="Times New Roman" panose="02020603050405020304" pitchFamily="18" charset="0"/>
              </a:rPr>
              <a:t>)</a:t>
            </a:r>
            <a:endParaRPr lang="ru-RU" sz="1463" spc="244" dirty="0">
              <a:solidFill>
                <a:srgbClr val="0000FF"/>
              </a:solidFill>
              <a:latin typeface="Formular" panose="02000000000000000000" pitchFamily="2" charset="-52"/>
              <a:ea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50617" y="237429"/>
            <a:ext cx="2041814" cy="5422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Утверждены 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Решением Правления 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АО «РЕАЛИСТ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БАНК»</a:t>
            </a:r>
          </a:p>
          <a:p>
            <a:pPr algn="r"/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Протокол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№6107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от 17.01.2025)</a:t>
            </a:r>
            <a:endParaRPr lang="ru-RU" sz="731" dirty="0">
              <a:latin typeface="Formular" panose="02000000000000000000" pitchFamily="2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812595"/>
              </p:ext>
            </p:extLst>
          </p:nvPr>
        </p:nvGraphicFramePr>
        <p:xfrm>
          <a:off x="100504" y="1522813"/>
          <a:ext cx="9658453" cy="368095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71148">
                  <a:extLst>
                    <a:ext uri="{9D8B030D-6E8A-4147-A177-3AD203B41FA5}">
                      <a16:colId xmlns:a16="http://schemas.microsoft.com/office/drawing/2014/main" val="1803571103"/>
                    </a:ext>
                  </a:extLst>
                </a:gridCol>
                <a:gridCol w="499701">
                  <a:extLst>
                    <a:ext uri="{9D8B030D-6E8A-4147-A177-3AD203B41FA5}">
                      <a16:colId xmlns:a16="http://schemas.microsoft.com/office/drawing/2014/main" val="2745772997"/>
                    </a:ext>
                  </a:extLst>
                </a:gridCol>
                <a:gridCol w="764771">
                  <a:extLst>
                    <a:ext uri="{9D8B030D-6E8A-4147-A177-3AD203B41FA5}">
                      <a16:colId xmlns:a16="http://schemas.microsoft.com/office/drawing/2014/main" val="3248490536"/>
                    </a:ext>
                  </a:extLst>
                </a:gridCol>
                <a:gridCol w="789709">
                  <a:extLst>
                    <a:ext uri="{9D8B030D-6E8A-4147-A177-3AD203B41FA5}">
                      <a16:colId xmlns:a16="http://schemas.microsoft.com/office/drawing/2014/main" val="3031199841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3143509913"/>
                    </a:ext>
                  </a:extLst>
                </a:gridCol>
                <a:gridCol w="714895">
                  <a:extLst>
                    <a:ext uri="{9D8B030D-6E8A-4147-A177-3AD203B41FA5}">
                      <a16:colId xmlns:a16="http://schemas.microsoft.com/office/drawing/2014/main" val="206347809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689976203"/>
                    </a:ext>
                  </a:extLst>
                </a:gridCol>
                <a:gridCol w="1395270">
                  <a:extLst>
                    <a:ext uri="{9D8B030D-6E8A-4147-A177-3AD203B41FA5}">
                      <a16:colId xmlns:a16="http://schemas.microsoft.com/office/drawing/2014/main" val="1006157196"/>
                    </a:ext>
                  </a:extLst>
                </a:gridCol>
                <a:gridCol w="1030619">
                  <a:extLst>
                    <a:ext uri="{9D8B030D-6E8A-4147-A177-3AD203B41FA5}">
                      <a16:colId xmlns:a16="http://schemas.microsoft.com/office/drawing/2014/main" val="2813083645"/>
                    </a:ext>
                  </a:extLst>
                </a:gridCol>
                <a:gridCol w="993810">
                  <a:extLst>
                    <a:ext uri="{9D8B030D-6E8A-4147-A177-3AD203B41FA5}">
                      <a16:colId xmlns:a16="http://schemas.microsoft.com/office/drawing/2014/main" val="1782309870"/>
                    </a:ext>
                  </a:extLst>
                </a:gridCol>
                <a:gridCol w="1143803">
                  <a:extLst>
                    <a:ext uri="{9D8B030D-6E8A-4147-A177-3AD203B41FA5}">
                      <a16:colId xmlns:a16="http://schemas.microsoft.com/office/drawing/2014/main" val="1657097650"/>
                    </a:ext>
                  </a:extLst>
                </a:gridCol>
              </a:tblGrid>
              <a:tr h="495571">
                <a:tc gridSpan="11">
                  <a:txBody>
                    <a:bodyPr/>
                    <a:lstStyle/>
                    <a:p>
                      <a:pPr marL="231775" algn="ctr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tabLst>
                          <a:tab pos="834390" algn="l"/>
                          <a:tab pos="1172210" algn="l"/>
                        </a:tabLs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Вклады</a:t>
                      </a:r>
                      <a:r>
                        <a:rPr lang="en-US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АО</a:t>
                      </a:r>
                      <a:r>
                        <a:rPr lang="en-US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«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РЕАЛИСТ БАНК»</a:t>
                      </a:r>
                    </a:p>
                    <a:p>
                      <a:pPr marL="402590" marR="42799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(действуют </a:t>
                      </a:r>
                      <a:r>
                        <a:rPr lang="ru-RU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 21.01.2025)</a:t>
                      </a:r>
                      <a:endParaRPr lang="ru-RU" sz="900" b="1" i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945183"/>
                  </a:ext>
                </a:extLst>
              </a:tr>
              <a:tr h="393532">
                <a:tc rowSpan="2">
                  <a:txBody>
                    <a:bodyPr/>
                    <a:lstStyle/>
                    <a:p>
                      <a:pPr marL="0" marR="381635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Название вклада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Валюта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Минимальная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сумма 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вклада</a:t>
                      </a:r>
                      <a:r>
                        <a:rPr lang="en-US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Максимальная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сумма вклада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Ставка</a:t>
                      </a:r>
                      <a:r>
                        <a:rPr lang="ru-RU" sz="9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на срок,</a:t>
                      </a:r>
                      <a:r>
                        <a:rPr lang="en-US" sz="9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en-US" sz="9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</a:br>
                      <a:r>
                        <a:rPr lang="ru-RU" sz="9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% годовых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Дополнительные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взносы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Частичное </a:t>
                      </a:r>
                      <a:endParaRPr lang="en-US" sz="9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снятие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Выплата</a:t>
                      </a:r>
                      <a:endParaRPr lang="en-US" sz="9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процентов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Досрочное</a:t>
                      </a:r>
                      <a:endParaRPr lang="en-US" sz="9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расторжение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629436"/>
                  </a:ext>
                </a:extLst>
              </a:tr>
              <a:tr h="6694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91 день</a:t>
                      </a:r>
                      <a:endParaRPr lang="ru-RU" sz="900" b="1" kern="1200" dirty="0">
                        <a:solidFill>
                          <a:schemeClr val="tx1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181 день</a:t>
                      </a:r>
                      <a:endParaRPr lang="ru-RU" sz="900" b="1" kern="1200" dirty="0">
                        <a:solidFill>
                          <a:schemeClr val="tx1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370 дней</a:t>
                      </a:r>
                      <a:endParaRPr lang="ru-RU" sz="900" b="1" kern="1200" dirty="0">
                        <a:solidFill>
                          <a:schemeClr val="tx1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21920" marR="95250" algn="ctr">
                        <a:lnSpc>
                          <a:spcPts val="65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257670"/>
                  </a:ext>
                </a:extLst>
              </a:tr>
              <a:tr h="21224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rgbClr val="0000FF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РЕАЛЬНЫЙ СТАРТ (ДЛЯ НОВЫХ КЛИЕНТОВ)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900" b="1" kern="1200" dirty="0">
                        <a:solidFill>
                          <a:srgbClr val="0000FF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RUB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10 000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Без ограничений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1910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23,</a:t>
                      </a:r>
                      <a:r>
                        <a:rPr lang="ru-RU" sz="900" b="0" kern="120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10</a:t>
                      </a:r>
                      <a:endParaRPr lang="ru-RU" sz="900" b="0" kern="1200" dirty="0" smtClean="0">
                        <a:solidFill>
                          <a:schemeClr val="tx1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1910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23,</a:t>
                      </a:r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1910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r>
                        <a:rPr lang="ru-RU" sz="900" b="0" kern="120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2,05</a:t>
                      </a:r>
                      <a:endParaRPr lang="ru-RU" sz="900" b="0" kern="1200" dirty="0" smtClean="0">
                        <a:solidFill>
                          <a:schemeClr val="tx1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3175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Минимальная сумма пополнения</a:t>
                      </a:r>
                    </a:p>
                    <a:p>
                      <a:pPr marL="8255" marR="3175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1 000 руб. </a:t>
                      </a:r>
                    </a:p>
                    <a:p>
                      <a:pPr marL="8255" marR="3175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Пополнение вклада в течение 30 календарных дней со дня открытия вклада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3175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Не допускается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конце срока вклада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По ставке </a:t>
                      </a:r>
                      <a:b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</a:b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«до востребования»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7258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751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100504" y="5473558"/>
            <a:ext cx="378647" cy="385660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3321395" y="245959"/>
            <a:ext cx="2111027" cy="3174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63" spc="244" dirty="0" smtClean="0">
                <a:solidFill>
                  <a:srgbClr val="0000FF"/>
                </a:solidFill>
                <a:latin typeface="Formular" panose="02000000000000000000" pitchFamily="2" charset="-52"/>
                <a:ea typeface="Times New Roman" panose="02020603050405020304" pitchFamily="18" charset="0"/>
              </a:rPr>
              <a:t>ПОПОЛНЯЕМЫЙ</a:t>
            </a:r>
            <a:endParaRPr lang="ru-RU" sz="1463" spc="244" dirty="0">
              <a:solidFill>
                <a:srgbClr val="0000FF"/>
              </a:solidFill>
              <a:latin typeface="Formular" panose="02000000000000000000" pitchFamily="2" charset="-52"/>
              <a:ea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50617" y="237429"/>
            <a:ext cx="2041814" cy="5422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Утверждены 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Решением Правления 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АО «РЕАЛИСТ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БАНК»</a:t>
            </a:r>
          </a:p>
          <a:p>
            <a:pPr algn="r"/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Протокол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№6107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от 17.01.2025)</a:t>
            </a:r>
            <a:endParaRPr lang="ru-RU" sz="731" dirty="0">
              <a:latin typeface="Formular" panose="02000000000000000000" pitchFamily="2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866121"/>
              </p:ext>
            </p:extLst>
          </p:nvPr>
        </p:nvGraphicFramePr>
        <p:xfrm>
          <a:off x="100504" y="1522813"/>
          <a:ext cx="9658455" cy="368095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46653">
                  <a:extLst>
                    <a:ext uri="{9D8B030D-6E8A-4147-A177-3AD203B41FA5}">
                      <a16:colId xmlns:a16="http://schemas.microsoft.com/office/drawing/2014/main" val="1803571103"/>
                    </a:ext>
                  </a:extLst>
                </a:gridCol>
                <a:gridCol w="736753">
                  <a:extLst>
                    <a:ext uri="{9D8B030D-6E8A-4147-A177-3AD203B41FA5}">
                      <a16:colId xmlns:a16="http://schemas.microsoft.com/office/drawing/2014/main" val="2745772997"/>
                    </a:ext>
                  </a:extLst>
                </a:gridCol>
                <a:gridCol w="919843">
                  <a:extLst>
                    <a:ext uri="{9D8B030D-6E8A-4147-A177-3AD203B41FA5}">
                      <a16:colId xmlns:a16="http://schemas.microsoft.com/office/drawing/2014/main" val="3248490536"/>
                    </a:ext>
                  </a:extLst>
                </a:gridCol>
                <a:gridCol w="981756">
                  <a:extLst>
                    <a:ext uri="{9D8B030D-6E8A-4147-A177-3AD203B41FA5}">
                      <a16:colId xmlns:a16="http://schemas.microsoft.com/office/drawing/2014/main" val="3031199841"/>
                    </a:ext>
                  </a:extLst>
                </a:gridCol>
                <a:gridCol w="972910">
                  <a:extLst>
                    <a:ext uri="{9D8B030D-6E8A-4147-A177-3AD203B41FA5}">
                      <a16:colId xmlns:a16="http://schemas.microsoft.com/office/drawing/2014/main" val="3143509913"/>
                    </a:ext>
                  </a:extLst>
                </a:gridCol>
                <a:gridCol w="1194027">
                  <a:extLst>
                    <a:ext uri="{9D8B030D-6E8A-4147-A177-3AD203B41FA5}">
                      <a16:colId xmlns:a16="http://schemas.microsoft.com/office/drawing/2014/main" val="1006157196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813083645"/>
                    </a:ext>
                  </a:extLst>
                </a:gridCol>
                <a:gridCol w="1194026">
                  <a:extLst>
                    <a:ext uri="{9D8B030D-6E8A-4147-A177-3AD203B41FA5}">
                      <a16:colId xmlns:a16="http://schemas.microsoft.com/office/drawing/2014/main" val="1782309870"/>
                    </a:ext>
                  </a:extLst>
                </a:gridCol>
                <a:gridCol w="1374237">
                  <a:extLst>
                    <a:ext uri="{9D8B030D-6E8A-4147-A177-3AD203B41FA5}">
                      <a16:colId xmlns:a16="http://schemas.microsoft.com/office/drawing/2014/main" val="1657097650"/>
                    </a:ext>
                  </a:extLst>
                </a:gridCol>
              </a:tblGrid>
              <a:tr h="495571">
                <a:tc gridSpan="9">
                  <a:txBody>
                    <a:bodyPr/>
                    <a:lstStyle/>
                    <a:p>
                      <a:pPr marL="231775" algn="ctr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tabLst>
                          <a:tab pos="834390" algn="l"/>
                          <a:tab pos="1172210" algn="l"/>
                        </a:tabLs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Вклады</a:t>
                      </a:r>
                      <a:r>
                        <a:rPr lang="en-US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АО</a:t>
                      </a:r>
                      <a:r>
                        <a:rPr lang="en-US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«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РЕАЛИСТ БАНК»</a:t>
                      </a:r>
                    </a:p>
                    <a:p>
                      <a:pPr marL="402590" marR="42799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(действуют </a:t>
                      </a:r>
                      <a:r>
                        <a:rPr lang="ru-RU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 21.01.2025)</a:t>
                      </a:r>
                      <a:endParaRPr lang="ru-RU" sz="900" b="1" i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945183"/>
                  </a:ext>
                </a:extLst>
              </a:tr>
              <a:tr h="393532">
                <a:tc rowSpan="2">
                  <a:txBody>
                    <a:bodyPr/>
                    <a:lstStyle/>
                    <a:p>
                      <a:pPr marL="0" marR="381635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Название вклада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Валюта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Минимальная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сумма 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вклада</a:t>
                      </a:r>
                      <a:r>
                        <a:rPr lang="en-US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Максимальная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сумма вклада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Ставка</a:t>
                      </a:r>
                      <a:r>
                        <a:rPr lang="ru-RU" sz="9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на срок,</a:t>
                      </a:r>
                      <a:r>
                        <a:rPr lang="en-US" sz="9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en-US" sz="9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</a:br>
                      <a:r>
                        <a:rPr lang="ru-RU" sz="900" b="1" i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% годовых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Дополнительные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взносы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Частичное </a:t>
                      </a:r>
                      <a:endParaRPr lang="en-US" sz="9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снятие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Выплата</a:t>
                      </a:r>
                      <a:endParaRPr lang="en-US" sz="9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процентов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Досрочное</a:t>
                      </a:r>
                      <a:endParaRPr lang="en-US" sz="9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расторжение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629436"/>
                  </a:ext>
                </a:extLst>
              </a:tr>
              <a:tr h="6694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370 дней</a:t>
                      </a:r>
                      <a:endParaRPr lang="ru-RU" sz="900" b="1" kern="1200" dirty="0">
                        <a:solidFill>
                          <a:schemeClr val="tx1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21920" marR="95250" algn="ctr">
                        <a:lnSpc>
                          <a:spcPts val="65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257670"/>
                  </a:ext>
                </a:extLst>
              </a:tr>
              <a:tr h="21224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rgbClr val="0000FF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ПОПОЛНЯЕМЫЙ</a:t>
                      </a:r>
                      <a:endParaRPr lang="ru-RU" sz="90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RUB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50 000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4</a:t>
                      </a: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999 999,99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19100"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21,20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3175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Минимальная сумма пополнения</a:t>
                      </a:r>
                    </a:p>
                    <a:p>
                      <a:pPr marL="8255" marR="3175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10 000 руб. </a:t>
                      </a:r>
                    </a:p>
                    <a:p>
                      <a:pPr marL="8255" marR="3175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Пополнение вклада в течение 90 календарных дней со дня открытия вклада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marR="3175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Не допускается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59690" indent="-173990" algn="ctr" defTabSz="914400" rtl="0" eaLnBrk="1" latinLnBrk="0" hangingPunct="1">
                        <a:lnSpc>
                          <a:spcPct val="1050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Ежемесячно,</a:t>
                      </a:r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/>
                      </a:r>
                      <a:br>
                        <a:rPr 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</a:br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на</a:t>
                      </a:r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текущий счет</a:t>
                      </a:r>
                      <a:endParaRPr lang="ru-RU" sz="900" b="1" kern="1200" dirty="0">
                        <a:solidFill>
                          <a:schemeClr val="tx1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По ставке </a:t>
                      </a:r>
                      <a:b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</a:b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«до востребования»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7258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71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149382" y="6297423"/>
            <a:ext cx="378647" cy="38566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344233"/>
              </p:ext>
            </p:extLst>
          </p:nvPr>
        </p:nvGraphicFramePr>
        <p:xfrm>
          <a:off x="149382" y="947651"/>
          <a:ext cx="9299595" cy="53492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55716">
                  <a:extLst>
                    <a:ext uri="{9D8B030D-6E8A-4147-A177-3AD203B41FA5}">
                      <a16:colId xmlns:a16="http://schemas.microsoft.com/office/drawing/2014/main" val="641228221"/>
                    </a:ext>
                  </a:extLst>
                </a:gridCol>
                <a:gridCol w="565266">
                  <a:extLst>
                    <a:ext uri="{9D8B030D-6E8A-4147-A177-3AD203B41FA5}">
                      <a16:colId xmlns:a16="http://schemas.microsoft.com/office/drawing/2014/main" val="736115675"/>
                    </a:ext>
                  </a:extLst>
                </a:gridCol>
                <a:gridCol w="980901">
                  <a:extLst>
                    <a:ext uri="{9D8B030D-6E8A-4147-A177-3AD203B41FA5}">
                      <a16:colId xmlns:a16="http://schemas.microsoft.com/office/drawing/2014/main" val="3863586763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4236937166"/>
                    </a:ext>
                  </a:extLst>
                </a:gridCol>
                <a:gridCol w="2069870">
                  <a:extLst>
                    <a:ext uri="{9D8B030D-6E8A-4147-A177-3AD203B41FA5}">
                      <a16:colId xmlns:a16="http://schemas.microsoft.com/office/drawing/2014/main" val="4029986698"/>
                    </a:ext>
                  </a:extLst>
                </a:gridCol>
                <a:gridCol w="1263534">
                  <a:extLst>
                    <a:ext uri="{9D8B030D-6E8A-4147-A177-3AD203B41FA5}">
                      <a16:colId xmlns:a16="http://schemas.microsoft.com/office/drawing/2014/main" val="1179841640"/>
                    </a:ext>
                  </a:extLst>
                </a:gridCol>
                <a:gridCol w="847898">
                  <a:extLst>
                    <a:ext uri="{9D8B030D-6E8A-4147-A177-3AD203B41FA5}">
                      <a16:colId xmlns:a16="http://schemas.microsoft.com/office/drawing/2014/main" val="1613567002"/>
                    </a:ext>
                  </a:extLst>
                </a:gridCol>
                <a:gridCol w="1410570">
                  <a:extLst>
                    <a:ext uri="{9D8B030D-6E8A-4147-A177-3AD203B41FA5}">
                      <a16:colId xmlns:a16="http://schemas.microsoft.com/office/drawing/2014/main" val="192566002"/>
                    </a:ext>
                  </a:extLst>
                </a:gridCol>
              </a:tblGrid>
              <a:tr h="640080">
                <a:tc gridSpan="8">
                  <a:txBody>
                    <a:bodyPr/>
                    <a:lstStyle/>
                    <a:p>
                      <a:pPr marL="231775" algn="ctr">
                        <a:spcBef>
                          <a:spcPts val="35"/>
                        </a:spcBef>
                        <a:spcAft>
                          <a:spcPts val="0"/>
                        </a:spcAft>
                        <a:tabLst>
                          <a:tab pos="834390" algn="l"/>
                          <a:tab pos="1172210" algn="l"/>
                        </a:tabLs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Вклады АО «РЕАЛИСТ БАНК»</a:t>
                      </a:r>
                    </a:p>
                    <a:p>
                      <a:pPr marL="402590" marR="427990" algn="ctr">
                        <a:lnSpc>
                          <a:spcPts val="109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(действуют с 21.01.2025)</a:t>
                      </a:r>
                      <a:endParaRPr lang="ru-RU" sz="900" b="1" i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106216"/>
                  </a:ext>
                </a:extLst>
              </a:tr>
              <a:tr h="465957"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Название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Валюта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4826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Минимальная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сумма открытия вклада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7175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Максимальная сумма</a:t>
                      </a:r>
                    </a:p>
                    <a:p>
                      <a:pPr marL="0" marR="7175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Ставка на срок, %  годовых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27495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Дополнительные взносы/частичные снятия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1397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Выплата </a:t>
                      </a:r>
                    </a:p>
                    <a:p>
                      <a:pPr marL="0" marR="1397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%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Досрочное 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Расторжение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887477"/>
                  </a:ext>
                </a:extLst>
              </a:tr>
              <a:tr h="5398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Срок вклада 1095 дней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7990695"/>
                  </a:ext>
                </a:extLst>
              </a:tr>
              <a:tr h="25543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rgbClr val="0000FF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ТОЧНЫЙ</a:t>
                      </a:r>
                      <a:r>
                        <a:rPr lang="ru-RU" sz="900" b="1" baseline="0" dirty="0" smtClean="0">
                          <a:solidFill>
                            <a:srgbClr val="0000FF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ПРОГНОЗ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b="1" dirty="0">
                        <a:solidFill>
                          <a:srgbClr val="0000FF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126365" algn="ctr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RUB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100 000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4</a:t>
                      </a: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999 999,99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Процентная ставка по вкладу (в % годовых) определяется в зависимости от Периода действия вклада (времени нахождения денежных средств во вкладе в течение Срока вклада) и устанавливается для каждого из Периодов: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с 1 по 90 день    -    22,00%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с 91 по 180 день -  22</a:t>
                      </a: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00%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с 181 по 270 день - 19,00%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с 271 по 360 день – 18,00%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с 361 по 450 день   - </a:t>
                      </a: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3,00%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с 451 по 540 день  -  </a:t>
                      </a: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3,00%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с 541 по 630 день  -  </a:t>
                      </a: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3,00%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с 631 по 720 день -   </a:t>
                      </a: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3,00%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с 721 по 810 день -   12,00%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с 811 по 900 день  -  12,00%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с 901 по 990 день -   12,00% </a:t>
                      </a:r>
                    </a:p>
                    <a:p>
                      <a:pPr marL="0" algn="l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с 991 по 1095 день –</a:t>
                      </a:r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12,00%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175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Не применимо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начисленных процентов производится Вкладчику в последний календарный день каждого Периода, составляющего 90 календарных дней с даты открытия вклада или со дня, следующего за днем окончания очередного Периода, а также в конце срока Вклада, путем перечисления процентов на текущий счет, открытый в Банке клиенту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 досрочном возврате суммы вклада Банк пересчитывает начисленные по вкладу проценты с даты начала Периода, в котором осуществлен такой досрочный возврат, по ставке, установленной Банком по вкладам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«до востребования»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дату такого возврата. При этом проценты, начисленные и выплаченные вкладчику за прошедшие Периоды, не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пересчитываются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8523420"/>
                  </a:ext>
                </a:extLst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3321395" y="245959"/>
            <a:ext cx="2451761" cy="3174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63" spc="244" dirty="0" smtClean="0">
                <a:solidFill>
                  <a:srgbClr val="0000FF"/>
                </a:solidFill>
                <a:latin typeface="Formular" panose="02000000000000000000" pitchFamily="2" charset="-52"/>
                <a:ea typeface="Times New Roman" panose="02020603050405020304" pitchFamily="18" charset="0"/>
              </a:rPr>
              <a:t>ТОЧНЫЙ ПРОГНОЗ</a:t>
            </a:r>
            <a:endParaRPr lang="ru-RU" sz="1463" spc="244" dirty="0">
              <a:solidFill>
                <a:srgbClr val="0000FF"/>
              </a:solidFill>
              <a:latin typeface="Formular" panose="02000000000000000000" pitchFamily="2" charset="-52"/>
              <a:ea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50617" y="237429"/>
            <a:ext cx="2041814" cy="5422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Утверждены 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Решением Правления 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АО «РЕАЛИСТ БАНК»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(Протокол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№6107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от 17.01.2025)</a:t>
            </a:r>
            <a:endParaRPr lang="ru-RU" sz="731" dirty="0">
              <a:latin typeface="Formular" panose="02000000000000000000" pitchFamily="2" charset="-5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041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100504" y="5473558"/>
            <a:ext cx="378647" cy="385660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3321395" y="245959"/>
            <a:ext cx="1600375" cy="3174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63" spc="244" dirty="0" smtClean="0">
                <a:solidFill>
                  <a:srgbClr val="0000FF"/>
                </a:solidFill>
                <a:latin typeface="Formular" panose="02000000000000000000" pitchFamily="2" charset="-52"/>
                <a:ea typeface="Times New Roman" panose="02020603050405020304" pitchFamily="18" charset="0"/>
              </a:rPr>
              <a:t>НАДЕЖНЫЙ</a:t>
            </a:r>
            <a:endParaRPr lang="ru-RU" sz="1463" spc="244" dirty="0">
              <a:solidFill>
                <a:srgbClr val="0000FF"/>
              </a:solidFill>
              <a:latin typeface="Formular" panose="02000000000000000000" pitchFamily="2" charset="-52"/>
              <a:ea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50617" y="237429"/>
            <a:ext cx="2041814" cy="5422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Утверждены 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Решением Правления 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АО «РЕАЛИСТ БАНК»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(Протокол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№6107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от 17.01.2025)</a:t>
            </a:r>
            <a:endParaRPr lang="ru-RU" sz="731" dirty="0">
              <a:latin typeface="Formular" panose="02000000000000000000" pitchFamily="2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652707"/>
              </p:ext>
            </p:extLst>
          </p:nvPr>
        </p:nvGraphicFramePr>
        <p:xfrm>
          <a:off x="100504" y="1428301"/>
          <a:ext cx="9702448" cy="368690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918927">
                  <a:extLst>
                    <a:ext uri="{9D8B030D-6E8A-4147-A177-3AD203B41FA5}">
                      <a16:colId xmlns:a16="http://schemas.microsoft.com/office/drawing/2014/main" val="641228221"/>
                    </a:ext>
                  </a:extLst>
                </a:gridCol>
                <a:gridCol w="642796">
                  <a:extLst>
                    <a:ext uri="{9D8B030D-6E8A-4147-A177-3AD203B41FA5}">
                      <a16:colId xmlns:a16="http://schemas.microsoft.com/office/drawing/2014/main" val="736115675"/>
                    </a:ext>
                  </a:extLst>
                </a:gridCol>
                <a:gridCol w="954224">
                  <a:extLst>
                    <a:ext uri="{9D8B030D-6E8A-4147-A177-3AD203B41FA5}">
                      <a16:colId xmlns:a16="http://schemas.microsoft.com/office/drawing/2014/main" val="3863586763"/>
                    </a:ext>
                  </a:extLst>
                </a:gridCol>
                <a:gridCol w="1277817">
                  <a:extLst>
                    <a:ext uri="{9D8B030D-6E8A-4147-A177-3AD203B41FA5}">
                      <a16:colId xmlns:a16="http://schemas.microsoft.com/office/drawing/2014/main" val="4236937166"/>
                    </a:ext>
                  </a:extLst>
                </a:gridCol>
                <a:gridCol w="1126795">
                  <a:extLst>
                    <a:ext uri="{9D8B030D-6E8A-4147-A177-3AD203B41FA5}">
                      <a16:colId xmlns:a16="http://schemas.microsoft.com/office/drawing/2014/main" val="4029986698"/>
                    </a:ext>
                  </a:extLst>
                </a:gridCol>
                <a:gridCol w="1222217">
                  <a:extLst>
                    <a:ext uri="{9D8B030D-6E8A-4147-A177-3AD203B41FA5}">
                      <a16:colId xmlns:a16="http://schemas.microsoft.com/office/drawing/2014/main" val="1179841640"/>
                    </a:ext>
                  </a:extLst>
                </a:gridCol>
                <a:gridCol w="1158844">
                  <a:extLst>
                    <a:ext uri="{9D8B030D-6E8A-4147-A177-3AD203B41FA5}">
                      <a16:colId xmlns:a16="http://schemas.microsoft.com/office/drawing/2014/main" val="975897598"/>
                    </a:ext>
                  </a:extLst>
                </a:gridCol>
                <a:gridCol w="1050202">
                  <a:extLst>
                    <a:ext uri="{9D8B030D-6E8A-4147-A177-3AD203B41FA5}">
                      <a16:colId xmlns:a16="http://schemas.microsoft.com/office/drawing/2014/main" val="1613567002"/>
                    </a:ext>
                  </a:extLst>
                </a:gridCol>
                <a:gridCol w="1350626">
                  <a:extLst>
                    <a:ext uri="{9D8B030D-6E8A-4147-A177-3AD203B41FA5}">
                      <a16:colId xmlns:a16="http://schemas.microsoft.com/office/drawing/2014/main" val="192566002"/>
                    </a:ext>
                  </a:extLst>
                </a:gridCol>
              </a:tblGrid>
              <a:tr h="452673">
                <a:tc gridSpan="9">
                  <a:txBody>
                    <a:bodyPr/>
                    <a:lstStyle/>
                    <a:p>
                      <a:pPr marL="231775" algn="ctr">
                        <a:spcBef>
                          <a:spcPts val="35"/>
                        </a:spcBef>
                        <a:spcAft>
                          <a:spcPts val="0"/>
                        </a:spcAft>
                        <a:tabLst>
                          <a:tab pos="834390" algn="l"/>
                          <a:tab pos="1172210" algn="l"/>
                        </a:tabLs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Вклады АО «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РЕАЛИСТ БАНК»</a:t>
                      </a:r>
                    </a:p>
                    <a:p>
                      <a:pPr marL="402590" marR="427990" algn="ctr">
                        <a:lnSpc>
                          <a:spcPts val="109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(действуют с </a:t>
                      </a:r>
                      <a:r>
                        <a:rPr lang="ru-RU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21.01.2025)</a:t>
                      </a:r>
                      <a:endParaRPr lang="ru-RU" sz="900" b="1" i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106216"/>
                  </a:ext>
                </a:extLst>
              </a:tr>
              <a:tr h="436935">
                <a:tc rowSpan="2"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Название </a:t>
                      </a:r>
                    </a:p>
                    <a:p>
                      <a:pPr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Валюта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Минимальная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сумма открытия вклада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Максимальная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сумма </a:t>
                      </a:r>
                      <a:endParaRPr lang="ru-RU" sz="9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Ставка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на срок, %  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годовых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Дополнительные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взносы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Частичное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снятие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Выплата</a:t>
                      </a:r>
                      <a:endParaRPr lang="en-US" sz="9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процентов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Досрочное </a:t>
                      </a:r>
                    </a:p>
                    <a:p>
                      <a:pPr marL="219075" algn="ctr">
                        <a:lnSpc>
                          <a:spcPts val="625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расторжение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887477"/>
                  </a:ext>
                </a:extLst>
              </a:tr>
              <a:tr h="12685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1095 дней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14935" marR="86995" indent="-1905" algn="ctr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040033"/>
                  </a:ext>
                </a:extLst>
              </a:tr>
              <a:tr h="15287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rgbClr val="0000FF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НАДЕЖНЫЙ</a:t>
                      </a:r>
                      <a:endParaRPr lang="ru-RU" sz="900" b="0" dirty="0">
                        <a:solidFill>
                          <a:srgbClr val="0000FF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126365" algn="ctr"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RUB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100 000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4</a:t>
                      </a: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999 999,99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17,00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965" marR="31750"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Не предусмотрено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Не 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предусмотрено</a:t>
                      </a:r>
                      <a:r>
                        <a:rPr lang="ru-RU" sz="900" b="0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конце срока вклада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По ставке </a:t>
                      </a:r>
                      <a:b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</a:b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«До востребования»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8523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3643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100504" y="5473558"/>
            <a:ext cx="378647" cy="385660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3741589" y="349799"/>
            <a:ext cx="2420278" cy="3174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63" spc="244" dirty="0" smtClean="0">
                <a:solidFill>
                  <a:srgbClr val="0000FF"/>
                </a:solidFill>
                <a:latin typeface="Formular" panose="02000000000000000000" pitchFamily="2" charset="-52"/>
                <a:ea typeface="Times New Roman" panose="02020603050405020304" pitchFamily="18" charset="0"/>
              </a:rPr>
              <a:t>РЕАЛЬНО ВЫГОДНЫЙ</a:t>
            </a:r>
            <a:endParaRPr lang="ru-RU" sz="1463" spc="244" dirty="0">
              <a:solidFill>
                <a:srgbClr val="0000FF"/>
              </a:solidFill>
              <a:latin typeface="Formular" panose="02000000000000000000" pitchFamily="2" charset="-52"/>
              <a:ea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50617" y="237429"/>
            <a:ext cx="2041814" cy="5422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Утверждены 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Решением Правления 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АО «РЕАЛИСТ БАНК»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(Протокол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№6107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от 17.01.2025)</a:t>
            </a:r>
            <a:endParaRPr lang="ru-RU" sz="731" dirty="0">
              <a:latin typeface="Formular" panose="02000000000000000000" pitchFamily="2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316798"/>
              </p:ext>
            </p:extLst>
          </p:nvPr>
        </p:nvGraphicFramePr>
        <p:xfrm>
          <a:off x="100504" y="1428301"/>
          <a:ext cx="9702449" cy="368690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54965">
                  <a:extLst>
                    <a:ext uri="{9D8B030D-6E8A-4147-A177-3AD203B41FA5}">
                      <a16:colId xmlns:a16="http://schemas.microsoft.com/office/drawing/2014/main" val="641228221"/>
                    </a:ext>
                  </a:extLst>
                </a:gridCol>
                <a:gridCol w="506758">
                  <a:extLst>
                    <a:ext uri="{9D8B030D-6E8A-4147-A177-3AD203B41FA5}">
                      <a16:colId xmlns:a16="http://schemas.microsoft.com/office/drawing/2014/main" val="736115675"/>
                    </a:ext>
                  </a:extLst>
                </a:gridCol>
                <a:gridCol w="954224">
                  <a:extLst>
                    <a:ext uri="{9D8B030D-6E8A-4147-A177-3AD203B41FA5}">
                      <a16:colId xmlns:a16="http://schemas.microsoft.com/office/drawing/2014/main" val="3863586763"/>
                    </a:ext>
                  </a:extLst>
                </a:gridCol>
                <a:gridCol w="1299333">
                  <a:extLst>
                    <a:ext uri="{9D8B030D-6E8A-4147-A177-3AD203B41FA5}">
                      <a16:colId xmlns:a16="http://schemas.microsoft.com/office/drawing/2014/main" val="4236937166"/>
                    </a:ext>
                  </a:extLst>
                </a:gridCol>
                <a:gridCol w="552640">
                  <a:extLst>
                    <a:ext uri="{9D8B030D-6E8A-4147-A177-3AD203B41FA5}">
                      <a16:colId xmlns:a16="http://schemas.microsoft.com/office/drawing/2014/main" val="4029986698"/>
                    </a:ext>
                  </a:extLst>
                </a:gridCol>
                <a:gridCol w="552640">
                  <a:extLst>
                    <a:ext uri="{9D8B030D-6E8A-4147-A177-3AD203B41FA5}">
                      <a16:colId xmlns:a16="http://schemas.microsoft.com/office/drawing/2014/main" val="196429526"/>
                    </a:ext>
                  </a:extLst>
                </a:gridCol>
                <a:gridCol w="1222217">
                  <a:extLst>
                    <a:ext uri="{9D8B030D-6E8A-4147-A177-3AD203B41FA5}">
                      <a16:colId xmlns:a16="http://schemas.microsoft.com/office/drawing/2014/main" val="1179841640"/>
                    </a:ext>
                  </a:extLst>
                </a:gridCol>
                <a:gridCol w="1158844">
                  <a:extLst>
                    <a:ext uri="{9D8B030D-6E8A-4147-A177-3AD203B41FA5}">
                      <a16:colId xmlns:a16="http://schemas.microsoft.com/office/drawing/2014/main" val="975897598"/>
                    </a:ext>
                  </a:extLst>
                </a:gridCol>
                <a:gridCol w="1050202">
                  <a:extLst>
                    <a:ext uri="{9D8B030D-6E8A-4147-A177-3AD203B41FA5}">
                      <a16:colId xmlns:a16="http://schemas.microsoft.com/office/drawing/2014/main" val="1613567002"/>
                    </a:ext>
                  </a:extLst>
                </a:gridCol>
                <a:gridCol w="1350626">
                  <a:extLst>
                    <a:ext uri="{9D8B030D-6E8A-4147-A177-3AD203B41FA5}">
                      <a16:colId xmlns:a16="http://schemas.microsoft.com/office/drawing/2014/main" val="192566002"/>
                    </a:ext>
                  </a:extLst>
                </a:gridCol>
              </a:tblGrid>
              <a:tr h="452673">
                <a:tc gridSpan="10">
                  <a:txBody>
                    <a:bodyPr/>
                    <a:lstStyle/>
                    <a:p>
                      <a:pPr marL="231775" algn="ctr">
                        <a:spcBef>
                          <a:spcPts val="35"/>
                        </a:spcBef>
                        <a:spcAft>
                          <a:spcPts val="0"/>
                        </a:spcAft>
                        <a:tabLst>
                          <a:tab pos="834390" algn="l"/>
                          <a:tab pos="1172210" algn="l"/>
                        </a:tabLs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Вклады АО «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РЕАЛИСТ БАНК»</a:t>
                      </a:r>
                    </a:p>
                    <a:p>
                      <a:pPr marL="402590" marR="427990" algn="ctr">
                        <a:lnSpc>
                          <a:spcPts val="109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(действуют с </a:t>
                      </a:r>
                      <a:r>
                        <a:rPr lang="ru-RU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21.01.2025)</a:t>
                      </a:r>
                      <a:endParaRPr lang="ru-RU" sz="900" b="1" i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106216"/>
                  </a:ext>
                </a:extLst>
              </a:tr>
              <a:tr h="436935">
                <a:tc rowSpan="2"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Название </a:t>
                      </a:r>
                    </a:p>
                    <a:p>
                      <a:pPr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Валюта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Минимальная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сумма открытия вклада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Максимальная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сумма </a:t>
                      </a:r>
                      <a:endParaRPr lang="ru-RU" sz="9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Ставка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на срок, %  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годовых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Дополнительные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взносы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Частичное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снятие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Выплата</a:t>
                      </a:r>
                      <a:endParaRPr lang="en-US" sz="9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процентов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Досрочное </a:t>
                      </a:r>
                    </a:p>
                    <a:p>
                      <a:pPr marL="219075" algn="ctr">
                        <a:lnSpc>
                          <a:spcPts val="625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расторжение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887477"/>
                  </a:ext>
                </a:extLst>
              </a:tr>
              <a:tr h="12685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91 день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181 день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14935" marR="86995" indent="-1905" algn="ctr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040033"/>
                  </a:ext>
                </a:extLst>
              </a:tr>
              <a:tr h="15287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rgbClr val="0000FF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РЕАЛЬНО ВЫГОДНЫЙ</a:t>
                      </a:r>
                      <a:endParaRPr lang="ru-RU" sz="900" b="1" dirty="0">
                        <a:solidFill>
                          <a:srgbClr val="0000FF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126365" algn="ctr"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RUB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100 000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4</a:t>
                      </a: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999 999,99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22,20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22,00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965" marR="31750"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Не предусмотрено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Не 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предусмотрено</a:t>
                      </a:r>
                      <a:r>
                        <a:rPr lang="ru-RU" sz="900" b="0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Ежемесячно</a:t>
                      </a:r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/>
                      </a:r>
                      <a:br>
                        <a:rPr 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</a:br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на</a:t>
                      </a:r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текущий счет/Капитализация</a:t>
                      </a:r>
                      <a:endParaRPr lang="ru-RU" sz="900" b="1" kern="1200" dirty="0" smtClean="0">
                        <a:solidFill>
                          <a:schemeClr val="tx1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По ставке </a:t>
                      </a:r>
                      <a:b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</a:b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«До востребования»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8523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8512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149382" y="6297423"/>
            <a:ext cx="378647" cy="38566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595417"/>
              </p:ext>
            </p:extLst>
          </p:nvPr>
        </p:nvGraphicFramePr>
        <p:xfrm>
          <a:off x="149382" y="1319741"/>
          <a:ext cx="9664577" cy="526452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06129">
                  <a:extLst>
                    <a:ext uri="{9D8B030D-6E8A-4147-A177-3AD203B41FA5}">
                      <a16:colId xmlns:a16="http://schemas.microsoft.com/office/drawing/2014/main" val="641228221"/>
                    </a:ext>
                  </a:extLst>
                </a:gridCol>
                <a:gridCol w="566703">
                  <a:extLst>
                    <a:ext uri="{9D8B030D-6E8A-4147-A177-3AD203B41FA5}">
                      <a16:colId xmlns:a16="http://schemas.microsoft.com/office/drawing/2014/main" val="736115675"/>
                    </a:ext>
                  </a:extLst>
                </a:gridCol>
                <a:gridCol w="944503">
                  <a:extLst>
                    <a:ext uri="{9D8B030D-6E8A-4147-A177-3AD203B41FA5}">
                      <a16:colId xmlns:a16="http://schemas.microsoft.com/office/drawing/2014/main" val="3863586763"/>
                    </a:ext>
                  </a:extLst>
                </a:gridCol>
                <a:gridCol w="992119">
                  <a:extLst>
                    <a:ext uri="{9D8B030D-6E8A-4147-A177-3AD203B41FA5}">
                      <a16:colId xmlns:a16="http://schemas.microsoft.com/office/drawing/2014/main" val="4236937166"/>
                    </a:ext>
                  </a:extLst>
                </a:gridCol>
                <a:gridCol w="398517">
                  <a:extLst>
                    <a:ext uri="{9D8B030D-6E8A-4147-A177-3AD203B41FA5}">
                      <a16:colId xmlns:a16="http://schemas.microsoft.com/office/drawing/2014/main" val="4029986698"/>
                    </a:ext>
                  </a:extLst>
                </a:gridCol>
                <a:gridCol w="440574">
                  <a:extLst>
                    <a:ext uri="{9D8B030D-6E8A-4147-A177-3AD203B41FA5}">
                      <a16:colId xmlns:a16="http://schemas.microsoft.com/office/drawing/2014/main" val="2755544078"/>
                    </a:ext>
                  </a:extLst>
                </a:gridCol>
                <a:gridCol w="432262">
                  <a:extLst>
                    <a:ext uri="{9D8B030D-6E8A-4147-A177-3AD203B41FA5}">
                      <a16:colId xmlns:a16="http://schemas.microsoft.com/office/drawing/2014/main" val="1648896518"/>
                    </a:ext>
                  </a:extLst>
                </a:gridCol>
                <a:gridCol w="399011">
                  <a:extLst>
                    <a:ext uri="{9D8B030D-6E8A-4147-A177-3AD203B41FA5}">
                      <a16:colId xmlns:a16="http://schemas.microsoft.com/office/drawing/2014/main" val="950929531"/>
                    </a:ext>
                  </a:extLst>
                </a:gridCol>
                <a:gridCol w="1516456">
                  <a:extLst>
                    <a:ext uri="{9D8B030D-6E8A-4147-A177-3AD203B41FA5}">
                      <a16:colId xmlns:a16="http://schemas.microsoft.com/office/drawing/2014/main" val="1179841640"/>
                    </a:ext>
                  </a:extLst>
                </a:gridCol>
                <a:gridCol w="905347">
                  <a:extLst>
                    <a:ext uri="{9D8B030D-6E8A-4147-A177-3AD203B41FA5}">
                      <a16:colId xmlns:a16="http://schemas.microsoft.com/office/drawing/2014/main" val="975897598"/>
                    </a:ext>
                  </a:extLst>
                </a:gridCol>
                <a:gridCol w="778598">
                  <a:extLst>
                    <a:ext uri="{9D8B030D-6E8A-4147-A177-3AD203B41FA5}">
                      <a16:colId xmlns:a16="http://schemas.microsoft.com/office/drawing/2014/main" val="1613567002"/>
                    </a:ext>
                  </a:extLst>
                </a:gridCol>
                <a:gridCol w="860079">
                  <a:extLst>
                    <a:ext uri="{9D8B030D-6E8A-4147-A177-3AD203B41FA5}">
                      <a16:colId xmlns:a16="http://schemas.microsoft.com/office/drawing/2014/main" val="192566002"/>
                    </a:ext>
                  </a:extLst>
                </a:gridCol>
                <a:gridCol w="724279">
                  <a:extLst>
                    <a:ext uri="{9D8B030D-6E8A-4147-A177-3AD203B41FA5}">
                      <a16:colId xmlns:a16="http://schemas.microsoft.com/office/drawing/2014/main" val="3918411062"/>
                    </a:ext>
                  </a:extLst>
                </a:gridCol>
              </a:tblGrid>
              <a:tr h="445685">
                <a:tc gridSpan="13">
                  <a:txBody>
                    <a:bodyPr/>
                    <a:lstStyle/>
                    <a:p>
                      <a:pPr marL="231775" algn="ctr">
                        <a:spcBef>
                          <a:spcPts val="35"/>
                        </a:spcBef>
                        <a:spcAft>
                          <a:spcPts val="0"/>
                        </a:spcAft>
                        <a:tabLst>
                          <a:tab pos="834390" algn="l"/>
                          <a:tab pos="1172210" algn="l"/>
                        </a:tabLs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Вклады АО «РЕАЛИСТ БАНК»</a:t>
                      </a:r>
                    </a:p>
                    <a:p>
                      <a:pPr marL="402590" marR="427990" algn="ctr">
                        <a:lnSpc>
                          <a:spcPts val="109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(действуют с 21.01.2025)</a:t>
                      </a:r>
                      <a:endParaRPr lang="ru-RU" sz="900" b="1" i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106216"/>
                  </a:ext>
                </a:extLst>
              </a:tr>
              <a:tr h="465957">
                <a:tc rowSpan="3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Название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Валюта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4826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Минимальная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сумма открытия вклада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7175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Максимальная сумма</a:t>
                      </a:r>
                    </a:p>
                    <a:p>
                      <a:pPr marL="0" marR="7175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Ставка на срок, %  годовых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27495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Дополнительные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взносы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Частичное 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снятие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1397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Выплата </a:t>
                      </a:r>
                    </a:p>
                    <a:p>
                      <a:pPr marL="0" marR="1397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%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Досрочное 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расторжение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887477"/>
                  </a:ext>
                </a:extLst>
              </a:tr>
              <a:tr h="1401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30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дней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90 дней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185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дней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370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дней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871914"/>
                  </a:ext>
                </a:extLst>
              </a:tr>
              <a:tr h="895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4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8699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Первая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половина срока</a:t>
                      </a:r>
                    </a:p>
                    <a:p>
                      <a:pPr marL="0" marR="9525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вклада </a:t>
                      </a:r>
                    </a:p>
                    <a:p>
                      <a:pPr marL="0" marR="9525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(ставка % годовых)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984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Вторая половина срока вклада</a:t>
                      </a:r>
                    </a:p>
                    <a:p>
                      <a:pPr marL="0" marR="2984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(ставка % годовых)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040033"/>
                  </a:ext>
                </a:extLst>
              </a:tr>
              <a:tr h="25543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rgbClr val="0000FF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ПРЕМИУМ</a:t>
                      </a:r>
                      <a:endParaRPr lang="ru-RU" sz="900" b="1" dirty="0">
                        <a:solidFill>
                          <a:srgbClr val="0000FF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126365" algn="ctr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RUB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5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000 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000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500 </a:t>
                      </a: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000 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000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21,50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22,00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22,2</a:t>
                      </a:r>
                      <a:r>
                        <a:rPr lang="en-US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5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22,50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175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9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marR="3175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Срок 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30,90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дней 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— без </a:t>
                      </a: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ограничений </a:t>
                      </a:r>
                      <a:endParaRPr lang="ru-RU" sz="900" b="0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marR="3175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900" b="0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marR="3175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Срок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185 дней 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—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marR="3175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Допускается в течение срока</a:t>
                      </a:r>
                    </a:p>
                    <a:p>
                      <a:pPr marL="0" marR="1714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действия вклада, но не менее чем за 30 календарных дней </a:t>
                      </a:r>
                      <a:endParaRPr lang="ru-RU" sz="900" b="0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marR="1714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 </a:t>
                      </a: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окончания срока действия вклада </a:t>
                      </a:r>
                      <a:endParaRPr lang="ru-RU" sz="900" b="0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marR="1714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900" b="0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marR="1714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Срок 370 дней 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–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marR="1714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Допускается в течение срока действия вклада, но не менее чем за 60 календарных дней 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</a:b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 окончания </a:t>
                      </a: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срока действия вклада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По вкладам сроком размещения 30 дней: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 суммы</a:t>
                      </a: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неснижаемого остатка</a:t>
                      </a:r>
                      <a:r>
                        <a:rPr lang="ru-RU" sz="900" b="0" baseline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-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64770" marR="59690" algn="ctr">
                        <a:lnSpc>
                          <a:spcPct val="1000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3 000 000 руб.</a:t>
                      </a:r>
                    </a:p>
                    <a:p>
                      <a:pPr marL="64770" marR="59690" algn="ctr">
                        <a:lnSpc>
                          <a:spcPct val="1000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endParaRPr lang="en-US" sz="900" b="0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По вкладам сроком размещения от 90 дней: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 с 31-го календарного</a:t>
                      </a:r>
                      <a:r>
                        <a:rPr lang="ru-RU" sz="900" b="0" baseline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дня с даты открытия вклада</a:t>
                      </a:r>
                      <a:endParaRPr lang="ru-RU" sz="900" b="0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 суммы неснижаемого остатка: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3 000 000 руб.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900" b="0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ru-RU" sz="900" b="0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Ежемесячно,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на текущий счет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205105" algn="ctr">
                        <a:lnSpc>
                          <a:spcPct val="10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endParaRPr lang="ru-RU" sz="900" b="0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205105" algn="ctr">
                        <a:lnSpc>
                          <a:spcPct val="10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1,65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307340" algn="ctr">
                        <a:lnSpc>
                          <a:spcPct val="10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endParaRPr lang="ru-RU" sz="900" b="0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307340" algn="ctr">
                        <a:lnSpc>
                          <a:spcPct val="10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3,5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8523420"/>
                  </a:ext>
                </a:extLst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3321395" y="245959"/>
            <a:ext cx="1383136" cy="3174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63" spc="244" dirty="0" smtClean="0">
                <a:solidFill>
                  <a:srgbClr val="0000FF"/>
                </a:solidFill>
                <a:latin typeface="Formular" panose="02000000000000000000" pitchFamily="2" charset="-52"/>
                <a:ea typeface="Times New Roman" panose="02020603050405020304" pitchFamily="18" charset="0"/>
              </a:rPr>
              <a:t>ПРЕМИУМ</a:t>
            </a:r>
            <a:endParaRPr lang="ru-RU" sz="1463" spc="244" dirty="0">
              <a:solidFill>
                <a:srgbClr val="0000FF"/>
              </a:solidFill>
              <a:latin typeface="Formular" panose="02000000000000000000" pitchFamily="2" charset="-52"/>
              <a:ea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50617" y="237429"/>
            <a:ext cx="2041814" cy="5422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Утверждены 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Решением Правления 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АО «РЕАЛИСТ БАНК»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(Протокол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№6107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от 17.01.2025)</a:t>
            </a:r>
            <a:endParaRPr lang="ru-RU" sz="731" dirty="0">
              <a:latin typeface="Formular" panose="02000000000000000000" pitchFamily="2" charset="-5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635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100504" y="5473558"/>
            <a:ext cx="378647" cy="38566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651931"/>
              </p:ext>
            </p:extLst>
          </p:nvPr>
        </p:nvGraphicFramePr>
        <p:xfrm>
          <a:off x="149382" y="1319743"/>
          <a:ext cx="9702448" cy="391600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83125">
                  <a:extLst>
                    <a:ext uri="{9D8B030D-6E8A-4147-A177-3AD203B41FA5}">
                      <a16:colId xmlns:a16="http://schemas.microsoft.com/office/drawing/2014/main" val="641228221"/>
                    </a:ext>
                  </a:extLst>
                </a:gridCol>
                <a:gridCol w="597529">
                  <a:extLst>
                    <a:ext uri="{9D8B030D-6E8A-4147-A177-3AD203B41FA5}">
                      <a16:colId xmlns:a16="http://schemas.microsoft.com/office/drawing/2014/main" val="736115675"/>
                    </a:ext>
                  </a:extLst>
                </a:gridCol>
                <a:gridCol w="942711">
                  <a:extLst>
                    <a:ext uri="{9D8B030D-6E8A-4147-A177-3AD203B41FA5}">
                      <a16:colId xmlns:a16="http://schemas.microsoft.com/office/drawing/2014/main" val="3863586763"/>
                    </a:ext>
                  </a:extLst>
                </a:gridCol>
                <a:gridCol w="1131065">
                  <a:extLst>
                    <a:ext uri="{9D8B030D-6E8A-4147-A177-3AD203B41FA5}">
                      <a16:colId xmlns:a16="http://schemas.microsoft.com/office/drawing/2014/main" val="4236937166"/>
                    </a:ext>
                  </a:extLst>
                </a:gridCol>
                <a:gridCol w="488710">
                  <a:extLst>
                    <a:ext uri="{9D8B030D-6E8A-4147-A177-3AD203B41FA5}">
                      <a16:colId xmlns:a16="http://schemas.microsoft.com/office/drawing/2014/main" val="4029986698"/>
                    </a:ext>
                  </a:extLst>
                </a:gridCol>
                <a:gridCol w="488709">
                  <a:extLst>
                    <a:ext uri="{9D8B030D-6E8A-4147-A177-3AD203B41FA5}">
                      <a16:colId xmlns:a16="http://schemas.microsoft.com/office/drawing/2014/main" val="3368802597"/>
                    </a:ext>
                  </a:extLst>
                </a:gridCol>
                <a:gridCol w="488710">
                  <a:extLst>
                    <a:ext uri="{9D8B030D-6E8A-4147-A177-3AD203B41FA5}">
                      <a16:colId xmlns:a16="http://schemas.microsoft.com/office/drawing/2014/main" val="2715992200"/>
                    </a:ext>
                  </a:extLst>
                </a:gridCol>
                <a:gridCol w="1222217">
                  <a:extLst>
                    <a:ext uri="{9D8B030D-6E8A-4147-A177-3AD203B41FA5}">
                      <a16:colId xmlns:a16="http://schemas.microsoft.com/office/drawing/2014/main" val="1179841640"/>
                    </a:ext>
                  </a:extLst>
                </a:gridCol>
                <a:gridCol w="1158844">
                  <a:extLst>
                    <a:ext uri="{9D8B030D-6E8A-4147-A177-3AD203B41FA5}">
                      <a16:colId xmlns:a16="http://schemas.microsoft.com/office/drawing/2014/main" val="975897598"/>
                    </a:ext>
                  </a:extLst>
                </a:gridCol>
                <a:gridCol w="1050202">
                  <a:extLst>
                    <a:ext uri="{9D8B030D-6E8A-4147-A177-3AD203B41FA5}">
                      <a16:colId xmlns:a16="http://schemas.microsoft.com/office/drawing/2014/main" val="1613567002"/>
                    </a:ext>
                  </a:extLst>
                </a:gridCol>
                <a:gridCol w="1350626">
                  <a:extLst>
                    <a:ext uri="{9D8B030D-6E8A-4147-A177-3AD203B41FA5}">
                      <a16:colId xmlns:a16="http://schemas.microsoft.com/office/drawing/2014/main" val="192566002"/>
                    </a:ext>
                  </a:extLst>
                </a:gridCol>
              </a:tblGrid>
              <a:tr h="490950">
                <a:tc gridSpan="11">
                  <a:txBody>
                    <a:bodyPr/>
                    <a:lstStyle/>
                    <a:p>
                      <a:pPr marL="231775" algn="ctr">
                        <a:spcBef>
                          <a:spcPts val="35"/>
                        </a:spcBef>
                        <a:spcAft>
                          <a:spcPts val="0"/>
                        </a:spcAft>
                        <a:tabLst>
                          <a:tab pos="834390" algn="l"/>
                          <a:tab pos="1172210" algn="l"/>
                        </a:tabLs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Вклады АО «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РЕАЛИСТ БАНК»</a:t>
                      </a:r>
                    </a:p>
                    <a:p>
                      <a:pPr marL="402590" marR="427990" algn="ctr">
                        <a:lnSpc>
                          <a:spcPts val="109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(действуют с </a:t>
                      </a:r>
                      <a:r>
                        <a:rPr lang="ru-RU" sz="900" b="1" i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21.01.2025)</a:t>
                      </a:r>
                      <a:endParaRPr lang="ru-RU" sz="900" b="1" i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106216"/>
                  </a:ext>
                </a:extLst>
              </a:tr>
              <a:tr h="416560">
                <a:tc rowSpan="2"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Название </a:t>
                      </a:r>
                    </a:p>
                    <a:p>
                      <a:pPr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Валюта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Минимальная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сумма открытия вклада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Максимальная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сумма </a:t>
                      </a:r>
                      <a:endParaRPr lang="ru-RU" sz="9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вклада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Ставка </a:t>
                      </a:r>
                      <a:r>
                        <a:rPr lang="ru-RU" sz="900" b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на срок, %  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годовых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Дополнительные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взносы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Частичное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снятие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Выплата</a:t>
                      </a:r>
                      <a:endParaRPr lang="en-US" sz="9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процентов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Досрочное </a:t>
                      </a:r>
                    </a:p>
                    <a:p>
                      <a:pPr marL="219075" algn="ctr">
                        <a:lnSpc>
                          <a:spcPts val="625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расторжение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887477"/>
                  </a:ext>
                </a:extLst>
              </a:tr>
              <a:tr h="1209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185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дней</a:t>
                      </a: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370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дней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b="1" dirty="0" smtClean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731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день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900" b="1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>
                        <a:alpha val="1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14935" marR="86995" indent="-1905" algn="ctr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040033"/>
                  </a:ext>
                </a:extLst>
              </a:tr>
              <a:tr h="17991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rgbClr val="0000FF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РЕАЛИСТ ПРЕМИУМ+</a:t>
                      </a:r>
                      <a:endParaRPr lang="ru-RU" sz="900" b="0" dirty="0">
                        <a:solidFill>
                          <a:srgbClr val="0000FF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126365" algn="ctr"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RUB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en-US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5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000 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000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6845" marR="149225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500 </a:t>
                      </a: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000 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000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23,00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23,25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23,50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965" marR="31750"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Не допускается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Formular" panose="02000000000000000000" pitchFamily="2" charset="-52"/>
                          <a:ea typeface="Times New Roman" panose="02020603050405020304" pitchFamily="18" charset="0"/>
                          <a:cs typeface="+mn-cs"/>
                        </a:rPr>
                        <a:t>Не допускается</a:t>
                      </a:r>
                      <a:r>
                        <a:rPr lang="ru-RU" sz="900" b="0" i="1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Ежемесячно,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на текущий </a:t>
                      </a: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счет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По ставке </a:t>
                      </a:r>
                      <a:b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</a:br>
                      <a:r>
                        <a:rPr lang="ru-RU" sz="900" b="0" dirty="0" smtClean="0">
                          <a:effectLst/>
                          <a:latin typeface="Formular" panose="02000000000000000000" pitchFamily="2" charset="-52"/>
                          <a:ea typeface="Times New Roman" panose="02020603050405020304" pitchFamily="18" charset="0"/>
                        </a:rPr>
                        <a:t>«До востребования»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900" b="0" dirty="0">
                        <a:effectLst/>
                        <a:latin typeface="Formular" panose="02000000000000000000" pitchFamily="2" charset="-52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8523420"/>
                  </a:ext>
                </a:extLst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3321395" y="245959"/>
            <a:ext cx="2751587" cy="3174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63" spc="244" dirty="0" smtClean="0">
                <a:solidFill>
                  <a:srgbClr val="0000FF"/>
                </a:solidFill>
                <a:latin typeface="Formular" panose="02000000000000000000" pitchFamily="2" charset="-52"/>
                <a:ea typeface="Times New Roman" panose="02020603050405020304" pitchFamily="18" charset="0"/>
              </a:rPr>
              <a:t>РЕАЛИСТ ПРЕМИУМ+</a:t>
            </a:r>
            <a:endParaRPr lang="ru-RU" sz="1463" spc="244" dirty="0">
              <a:solidFill>
                <a:srgbClr val="0000FF"/>
              </a:solidFill>
              <a:latin typeface="Formular" panose="02000000000000000000" pitchFamily="2" charset="-52"/>
              <a:ea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50617" y="237429"/>
            <a:ext cx="2041814" cy="5422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Утверждены 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Решением Правления 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АО «РЕАЛИСТ БАНК»</a:t>
            </a:r>
          </a:p>
          <a:p>
            <a:pPr algn="r"/>
            <a:r>
              <a:rPr lang="ru-RU" sz="731" dirty="0">
                <a:latin typeface="Formular" panose="02000000000000000000" pitchFamily="2" charset="-52"/>
                <a:cs typeface="Times New Roman" panose="02020603050405020304" pitchFamily="18" charset="0"/>
              </a:rPr>
              <a:t>(Протокол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№6107 </a:t>
            </a:r>
            <a:r>
              <a:rPr lang="ru-RU" sz="731" dirty="0" smtClean="0">
                <a:latin typeface="Formular" panose="02000000000000000000" pitchFamily="2" charset="-52"/>
                <a:cs typeface="Times New Roman" panose="02020603050405020304" pitchFamily="18" charset="0"/>
              </a:rPr>
              <a:t>от 17.01.2025)</a:t>
            </a:r>
            <a:endParaRPr lang="ru-RU" sz="731" dirty="0">
              <a:latin typeface="Formular" panose="02000000000000000000" pitchFamily="2" charset="-5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681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111</Template>
  <TotalTime>39619</TotalTime>
  <Words>1141</Words>
  <Application>Microsoft Office PowerPoint</Application>
  <PresentationFormat>Лист A4 (210x297 мм)</PresentationFormat>
  <Paragraphs>486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Carlito</vt:lpstr>
      <vt:lpstr>Formular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Тяпкин Александр Александрович</dc:creator>
  <cp:lastModifiedBy>Терентьева Елена Викторовна</cp:lastModifiedBy>
  <cp:revision>593</cp:revision>
  <cp:lastPrinted>2023-07-10T11:14:31Z</cp:lastPrinted>
  <dcterms:created xsi:type="dcterms:W3CDTF">2020-10-12T05:44:18Z</dcterms:created>
  <dcterms:modified xsi:type="dcterms:W3CDTF">2025-01-20T09:14:54Z</dcterms:modified>
</cp:coreProperties>
</file>